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1834" r:id="rId2"/>
    <p:sldId id="1889" r:id="rId3"/>
    <p:sldId id="1890" r:id="rId4"/>
    <p:sldId id="2180" r:id="rId5"/>
    <p:sldId id="2182" r:id="rId6"/>
    <p:sldId id="1891" r:id="rId7"/>
    <p:sldId id="1930" r:id="rId8"/>
    <p:sldId id="1929" r:id="rId9"/>
    <p:sldId id="1952" r:id="rId10"/>
    <p:sldId id="1892" r:id="rId11"/>
    <p:sldId id="1912" r:id="rId12"/>
    <p:sldId id="1923" r:id="rId13"/>
    <p:sldId id="1915" r:id="rId14"/>
    <p:sldId id="2179" r:id="rId15"/>
    <p:sldId id="1936" r:id="rId16"/>
    <p:sldId id="1893" r:id="rId17"/>
    <p:sldId id="1910" r:id="rId18"/>
    <p:sldId id="1894" r:id="rId19"/>
    <p:sldId id="1927" r:id="rId20"/>
    <p:sldId id="1931" r:id="rId21"/>
    <p:sldId id="1934" r:id="rId22"/>
    <p:sldId id="183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39"/>
    <a:srgbClr val="A13F0B"/>
    <a:srgbClr val="FF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82" autoAdjust="0"/>
  </p:normalViewPr>
  <p:slideViewPr>
    <p:cSldViewPr snapToGrid="0" showGuides="1">
      <p:cViewPr varScale="1">
        <p:scale>
          <a:sx n="76" d="100"/>
          <a:sy n="76" d="100"/>
        </p:scale>
        <p:origin x="82" y="72"/>
      </p:cViewPr>
      <p:guideLst>
        <p:guide pos="415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931667518615386"/>
          <c:y val="0.1885925912752752"/>
          <c:w val="0.51717068042480152"/>
          <c:h val="0.7600925593690731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费用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B-4011-BBAE-11B4F84A6BCD}"/>
              </c:ext>
            </c:extLst>
          </c:dPt>
          <c:dPt>
            <c:idx val="1"/>
            <c:bubble3D val="0"/>
            <c:spPr>
              <a:solidFill>
                <a:srgbClr val="A2A2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B-4011-BBAE-11B4F84A6BCD}"/>
              </c:ext>
            </c:extLst>
          </c:dPt>
          <c:dPt>
            <c:idx val="2"/>
            <c:bubble3D val="0"/>
            <c:spPr>
              <a:solidFill>
                <a:srgbClr val="3F3F3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B-4011-BBAE-11B4F84A6BCD}"/>
              </c:ext>
            </c:extLst>
          </c:dPt>
          <c:dPt>
            <c:idx val="3"/>
            <c:bubble3D val="0"/>
            <c:explosion val="8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B5B-4011-BBAE-11B4F84A6B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00A-4A0E-9701-3FA9C0E3CED9}"/>
              </c:ext>
            </c:extLst>
          </c:dPt>
          <c:cat>
            <c:strRef>
              <c:f>Sheet1!$A$2:$A$6</c:f>
              <c:strCache>
                <c:ptCount val="5"/>
                <c:pt idx="0">
                  <c:v>劳务费</c:v>
                </c:pt>
                <c:pt idx="1">
                  <c:v>餐费</c:v>
                </c:pt>
                <c:pt idx="2">
                  <c:v>设备费</c:v>
                </c:pt>
                <c:pt idx="3">
                  <c:v>会议费</c:v>
                </c:pt>
                <c:pt idx="4">
                  <c:v>专家咨询费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21242</c:v>
                </c:pt>
                <c:pt idx="1">
                  <c:v>4800</c:v>
                </c:pt>
                <c:pt idx="2">
                  <c:v>8360</c:v>
                </c:pt>
                <c:pt idx="3">
                  <c:v>2940</c:v>
                </c:pt>
                <c:pt idx="4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5B-4011-BBAE-11B4F84A6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2D52A-20E8-40F3-B8CE-F8E3F521F5F7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44B43-5284-45AD-BA9D-C1DAFD86E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2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1、计划执行情况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2、系统设计文档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3、项目管理工具使用情况截图文档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4、经济决策工具使用截图、资金使用情况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5、测试方案及用例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6、遇到的难点及应对措施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7、代码环境等备份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8、会议记录、文档及其他证实实践活动的内容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9、三次汇报PPT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10、其他更新的文档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626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06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56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98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499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4B43-5284-45AD-BA9D-C1DAFD86E7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45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41342.5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44B43-5284-45AD-BA9D-C1DAFD86E7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937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1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这里开始是通常评判分类模型的一些指标。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因为</a:t>
            </a:r>
            <a:r>
              <a:rPr lang="en-US" altLang="zh-CN" dirty="0"/>
              <a:t>APT</a:t>
            </a:r>
            <a:r>
              <a:rPr lang="zh-CN" altLang="en-US" dirty="0"/>
              <a:t>是多分类，因此指标使用上会有一些不同。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4B43-5284-45AD-BA9D-C1DAFD86E7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881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以模型的“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positive rate”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“True positive rate”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值分别为横纵轴的曲线。曲线越往左上角贴近说明模型效果越好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4B43-5284-45AD-BA9D-C1DAFD86E7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50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准确率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    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精确率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查准率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Precision     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召回率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查全率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Recall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4B43-5284-45AD-BA9D-C1DAFD86E7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4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4069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202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7543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2" y="0"/>
            <a:ext cx="12204702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584218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1667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4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76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7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8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8143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6594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1119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6955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856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7396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059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10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22252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87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45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96758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07397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81690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44687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0759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502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5550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24682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59885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73355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4806317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9134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460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358334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029577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197856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3032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2021/9/2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4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9" y="3758091"/>
            <a:ext cx="11160124" cy="1323439"/>
          </a:xfrm>
        </p:spPr>
        <p:txBody>
          <a:bodyPr/>
          <a:lstStyle/>
          <a:p>
            <a:r>
              <a:rPr lang="zh-CN" altLang="en-US" dirty="0"/>
              <a:t>基于机器学习的</a:t>
            </a:r>
            <a:r>
              <a:rPr lang="en-US" altLang="zh-CN" dirty="0"/>
              <a:t>APT</a:t>
            </a:r>
            <a:r>
              <a:rPr lang="zh-CN" altLang="en-US" dirty="0"/>
              <a:t>检测</a:t>
            </a:r>
            <a:br>
              <a:rPr lang="zh-CN" altLang="en-US" dirty="0"/>
            </a:br>
            <a:r>
              <a:rPr lang="zh-CN" altLang="en-US" dirty="0"/>
              <a:t>第三次汇报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3089097" y="5540546"/>
            <a:ext cx="5883985" cy="345094"/>
          </a:xfrm>
        </p:spPr>
        <p:txBody>
          <a:bodyPr/>
          <a:lstStyle/>
          <a:p>
            <a:r>
              <a:rPr lang="zh-CN" altLang="en-US" dirty="0"/>
              <a:t>答辩人：臧宝宝　　　导　师：王勇　　　时间：</a:t>
            </a:r>
            <a:r>
              <a:rPr lang="en-US" altLang="zh-CN" dirty="0"/>
              <a:t>2021/9/2</a:t>
            </a:r>
          </a:p>
        </p:txBody>
      </p:sp>
    </p:spTree>
    <p:extLst>
      <p:ext uri="{BB962C8B-B14F-4D97-AF65-F5344CB8AC3E}">
        <p14:creationId xmlns:p14="http://schemas.microsoft.com/office/powerpoint/2010/main" val="381282544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测试方案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Test Plan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84828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7DCBB94-C16B-416B-854E-293A3C122917}"/>
              </a:ext>
            </a:extLst>
          </p:cNvPr>
          <p:cNvSpPr/>
          <p:nvPr/>
        </p:nvSpPr>
        <p:spPr>
          <a:xfrm>
            <a:off x="6342186" y="2523956"/>
            <a:ext cx="5176713" cy="321505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</a:t>
            </a:r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BD63249E-819E-4D82-AFD0-17BEE8596E3D}"/>
              </a:ext>
            </a:extLst>
          </p:cNvPr>
          <p:cNvSpPr/>
          <p:nvPr/>
        </p:nvSpPr>
        <p:spPr>
          <a:xfrm flipV="1">
            <a:off x="6342186" y="2523953"/>
            <a:ext cx="1190868" cy="1190868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2D8C2B-DFB7-4ABB-8B52-F5116B1ED5AB}"/>
              </a:ext>
            </a:extLst>
          </p:cNvPr>
          <p:cNvSpPr txBox="1"/>
          <p:nvPr/>
        </p:nvSpPr>
        <p:spPr>
          <a:xfrm>
            <a:off x="660400" y="1254680"/>
            <a:ext cx="10858500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本小组项目为机器学习的应用，测试方法与常规的功能性软件区别较大，主要集中在训练导出的模型的评价上。另外根据设计，也会进行针对提供给用户的使用接口的功能和界面测试。</a:t>
            </a:r>
            <a:endParaRPr lang="en-US" altLang="zh-CN" sz="2000" spc="3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测试过程依照软件测试标准进行，最后会进行回归测试。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8808EA3-88AC-48E0-8B63-CF0A11088905}"/>
              </a:ext>
            </a:extLst>
          </p:cNvPr>
          <p:cNvSpPr/>
          <p:nvPr/>
        </p:nvSpPr>
        <p:spPr>
          <a:xfrm>
            <a:off x="673101" y="2523956"/>
            <a:ext cx="5176714" cy="321505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564FF75F-5928-4B38-A2F2-11F3B1F2874A}"/>
              </a:ext>
            </a:extLst>
          </p:cNvPr>
          <p:cNvSpPr/>
          <p:nvPr/>
        </p:nvSpPr>
        <p:spPr>
          <a:xfrm flipV="1">
            <a:off x="673101" y="2523953"/>
            <a:ext cx="1190868" cy="119086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99A8DF-DB0D-4928-A78D-A2BD4636C142}"/>
              </a:ext>
            </a:extLst>
          </p:cNvPr>
          <p:cNvSpPr txBox="1"/>
          <p:nvPr/>
        </p:nvSpPr>
        <p:spPr>
          <a:xfrm>
            <a:off x="1182739" y="2923694"/>
            <a:ext cx="3836522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模型测试（核心）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37F88B-F39A-4642-AA47-61CBA3939E9A}"/>
              </a:ext>
            </a:extLst>
          </p:cNvPr>
          <p:cNvSpPr txBox="1"/>
          <p:nvPr/>
        </p:nvSpPr>
        <p:spPr>
          <a:xfrm>
            <a:off x="983116" y="3719713"/>
            <a:ext cx="4556684" cy="21217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pc="3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  本组课题使用随机森林和神经网络的方法，对恶意代码所属的</a:t>
            </a:r>
            <a:r>
              <a:rPr lang="en-US" altLang="zh-CN" spc="3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APT</a:t>
            </a:r>
            <a:r>
              <a:rPr lang="zh-CN" altLang="en-US" spc="3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组织进行检测，属于分类模型。</a:t>
            </a:r>
            <a:endParaRPr lang="en-US" altLang="zh-CN" spc="300" dirty="0">
              <a:solidFill>
                <a:prstClr val="black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pc="3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  </a:t>
            </a:r>
            <a:r>
              <a:rPr lang="zh-CN" altLang="en-US" spc="300" dirty="0">
                <a:solidFill>
                  <a:srgbClr val="006C39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我们会使用多种指标对训练出的模型进行测试与评价。</a:t>
            </a:r>
            <a:endParaRPr lang="en-US" altLang="zh-CN" spc="300" dirty="0">
              <a:solidFill>
                <a:srgbClr val="006C39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668360F-875D-4B68-8804-1911645EDCA0}"/>
              </a:ext>
            </a:extLst>
          </p:cNvPr>
          <p:cNvSpPr txBox="1"/>
          <p:nvPr/>
        </p:nvSpPr>
        <p:spPr>
          <a:xfrm>
            <a:off x="6831310" y="2923694"/>
            <a:ext cx="349672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功能、界面测试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74D11C-E6F9-493B-BEA2-58B0E67318E5}"/>
              </a:ext>
            </a:extLst>
          </p:cNvPr>
          <p:cNvSpPr txBox="1"/>
          <p:nvPr/>
        </p:nvSpPr>
        <p:spPr>
          <a:xfrm>
            <a:off x="6652200" y="3719713"/>
            <a:ext cx="4556684" cy="1041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    对其他有关的功能、接口、界面等进行测试。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     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使用常规测试方法测试。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7C90D9-CA5F-4B37-A1E1-CF1E9B82EF54}"/>
              </a:ext>
            </a:extLst>
          </p:cNvPr>
          <p:cNvGrpSpPr/>
          <p:nvPr/>
        </p:nvGrpSpPr>
        <p:grpSpPr>
          <a:xfrm>
            <a:off x="6510909" y="2690945"/>
            <a:ext cx="360000" cy="360000"/>
            <a:chOff x="7296152" y="2228854"/>
            <a:chExt cx="479426" cy="481013"/>
          </a:xfrm>
          <a:solidFill>
            <a:schemeClr val="bg1"/>
          </a:solidFill>
        </p:grpSpPr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B2511941-62EE-40D2-9C58-7A5E84D3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7303" y="2228854"/>
              <a:ext cx="168275" cy="168275"/>
            </a:xfrm>
            <a:custGeom>
              <a:avLst/>
              <a:gdLst>
                <a:gd name="T0" fmla="*/ 2 w 45"/>
                <a:gd name="T1" fmla="*/ 45 h 45"/>
                <a:gd name="T2" fmla="*/ 32 w 45"/>
                <a:gd name="T3" fmla="*/ 45 h 45"/>
                <a:gd name="T4" fmla="*/ 34 w 45"/>
                <a:gd name="T5" fmla="*/ 43 h 45"/>
                <a:gd name="T6" fmla="*/ 32 w 45"/>
                <a:gd name="T7" fmla="*/ 41 h 45"/>
                <a:gd name="T8" fmla="*/ 8 w 45"/>
                <a:gd name="T9" fmla="*/ 41 h 45"/>
                <a:gd name="T10" fmla="*/ 44 w 45"/>
                <a:gd name="T11" fmla="*/ 4 h 45"/>
                <a:gd name="T12" fmla="*/ 44 w 45"/>
                <a:gd name="T13" fmla="*/ 1 h 45"/>
                <a:gd name="T14" fmla="*/ 41 w 45"/>
                <a:gd name="T15" fmla="*/ 1 h 45"/>
                <a:gd name="T16" fmla="*/ 4 w 45"/>
                <a:gd name="T17" fmla="*/ 38 h 45"/>
                <a:gd name="T18" fmla="*/ 4 w 45"/>
                <a:gd name="T19" fmla="*/ 13 h 45"/>
                <a:gd name="T20" fmla="*/ 2 w 45"/>
                <a:gd name="T21" fmla="*/ 11 h 45"/>
                <a:gd name="T22" fmla="*/ 0 w 45"/>
                <a:gd name="T23" fmla="*/ 13 h 45"/>
                <a:gd name="T24" fmla="*/ 0 w 45"/>
                <a:gd name="T25" fmla="*/ 43 h 45"/>
                <a:gd name="T26" fmla="*/ 2 w 45"/>
                <a:gd name="T2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2" y="45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3"/>
                    <a:pt x="45" y="2"/>
                    <a:pt x="44" y="1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DD40EEBF-75C5-4F7C-BB7E-C9AEB3CAD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2" y="2540004"/>
              <a:ext cx="168275" cy="169863"/>
            </a:xfrm>
            <a:custGeom>
              <a:avLst/>
              <a:gdLst>
                <a:gd name="T0" fmla="*/ 43 w 45"/>
                <a:gd name="T1" fmla="*/ 0 h 45"/>
                <a:gd name="T2" fmla="*/ 13 w 45"/>
                <a:gd name="T3" fmla="*/ 0 h 45"/>
                <a:gd name="T4" fmla="*/ 11 w 45"/>
                <a:gd name="T5" fmla="*/ 2 h 45"/>
                <a:gd name="T6" fmla="*/ 13 w 45"/>
                <a:gd name="T7" fmla="*/ 5 h 45"/>
                <a:gd name="T8" fmla="*/ 37 w 45"/>
                <a:gd name="T9" fmla="*/ 5 h 45"/>
                <a:gd name="T10" fmla="*/ 1 w 45"/>
                <a:gd name="T11" fmla="*/ 41 h 45"/>
                <a:gd name="T12" fmla="*/ 0 w 45"/>
                <a:gd name="T13" fmla="*/ 43 h 45"/>
                <a:gd name="T14" fmla="*/ 1 w 45"/>
                <a:gd name="T15" fmla="*/ 45 h 45"/>
                <a:gd name="T16" fmla="*/ 4 w 45"/>
                <a:gd name="T17" fmla="*/ 45 h 45"/>
                <a:gd name="T18" fmla="*/ 41 w 45"/>
                <a:gd name="T19" fmla="*/ 8 h 45"/>
                <a:gd name="T20" fmla="*/ 41 w 45"/>
                <a:gd name="T21" fmla="*/ 32 h 45"/>
                <a:gd name="T22" fmla="*/ 43 w 45"/>
                <a:gd name="T23" fmla="*/ 34 h 45"/>
                <a:gd name="T24" fmla="*/ 45 w 45"/>
                <a:gd name="T25" fmla="*/ 32 h 45"/>
                <a:gd name="T26" fmla="*/ 45 w 45"/>
                <a:gd name="T27" fmla="*/ 2 h 45"/>
                <a:gd name="T28" fmla="*/ 43 w 45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2" y="45"/>
                    <a:pt x="3" y="45"/>
                    <a:pt x="4" y="45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" name="Freeform 111">
              <a:extLst>
                <a:ext uri="{FF2B5EF4-FFF2-40B4-BE49-F238E27FC236}">
                  <a16:creationId xmlns:a16="http://schemas.microsoft.com/office/drawing/2014/main" id="{E2F46766-F875-40F0-8ACA-05F6569C5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7303" y="2540004"/>
              <a:ext cx="168275" cy="169863"/>
            </a:xfrm>
            <a:custGeom>
              <a:avLst/>
              <a:gdLst>
                <a:gd name="T0" fmla="*/ 8 w 45"/>
                <a:gd name="T1" fmla="*/ 5 h 45"/>
                <a:gd name="T2" fmla="*/ 32 w 45"/>
                <a:gd name="T3" fmla="*/ 5 h 45"/>
                <a:gd name="T4" fmla="*/ 34 w 45"/>
                <a:gd name="T5" fmla="*/ 2 h 45"/>
                <a:gd name="T6" fmla="*/ 32 w 45"/>
                <a:gd name="T7" fmla="*/ 0 h 45"/>
                <a:gd name="T8" fmla="*/ 2 w 45"/>
                <a:gd name="T9" fmla="*/ 0 h 45"/>
                <a:gd name="T10" fmla="*/ 0 w 45"/>
                <a:gd name="T11" fmla="*/ 2 h 45"/>
                <a:gd name="T12" fmla="*/ 0 w 45"/>
                <a:gd name="T13" fmla="*/ 32 h 45"/>
                <a:gd name="T14" fmla="*/ 2 w 45"/>
                <a:gd name="T15" fmla="*/ 34 h 45"/>
                <a:gd name="T16" fmla="*/ 4 w 45"/>
                <a:gd name="T17" fmla="*/ 32 h 45"/>
                <a:gd name="T18" fmla="*/ 4 w 45"/>
                <a:gd name="T19" fmla="*/ 8 h 45"/>
                <a:gd name="T20" fmla="*/ 41 w 45"/>
                <a:gd name="T21" fmla="*/ 45 h 45"/>
                <a:gd name="T22" fmla="*/ 43 w 45"/>
                <a:gd name="T23" fmla="*/ 45 h 45"/>
                <a:gd name="T24" fmla="*/ 44 w 45"/>
                <a:gd name="T25" fmla="*/ 45 h 45"/>
                <a:gd name="T26" fmla="*/ 44 w 45"/>
                <a:gd name="T27" fmla="*/ 41 h 45"/>
                <a:gd name="T28" fmla="*/ 8 w 45"/>
                <a:gd name="T29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8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4" y="4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3" y="45"/>
                    <a:pt x="44" y="45"/>
                    <a:pt x="44" y="45"/>
                  </a:cubicBezTo>
                  <a:cubicBezTo>
                    <a:pt x="45" y="44"/>
                    <a:pt x="45" y="42"/>
                    <a:pt x="44" y="41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7" name="Freeform 112">
              <a:extLst>
                <a:ext uri="{FF2B5EF4-FFF2-40B4-BE49-F238E27FC236}">
                  <a16:creationId xmlns:a16="http://schemas.microsoft.com/office/drawing/2014/main" id="{834EF943-693F-44FE-B307-B61CD5702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2" y="2228854"/>
              <a:ext cx="168275" cy="168275"/>
            </a:xfrm>
            <a:custGeom>
              <a:avLst/>
              <a:gdLst>
                <a:gd name="T0" fmla="*/ 43 w 45"/>
                <a:gd name="T1" fmla="*/ 11 h 45"/>
                <a:gd name="T2" fmla="*/ 41 w 45"/>
                <a:gd name="T3" fmla="*/ 13 h 45"/>
                <a:gd name="T4" fmla="*/ 41 w 45"/>
                <a:gd name="T5" fmla="*/ 38 h 45"/>
                <a:gd name="T6" fmla="*/ 4 w 45"/>
                <a:gd name="T7" fmla="*/ 1 h 45"/>
                <a:gd name="T8" fmla="*/ 1 w 45"/>
                <a:gd name="T9" fmla="*/ 1 h 45"/>
                <a:gd name="T10" fmla="*/ 0 w 45"/>
                <a:gd name="T11" fmla="*/ 2 h 45"/>
                <a:gd name="T12" fmla="*/ 1 w 45"/>
                <a:gd name="T13" fmla="*/ 4 h 45"/>
                <a:gd name="T14" fmla="*/ 37 w 45"/>
                <a:gd name="T15" fmla="*/ 41 h 45"/>
                <a:gd name="T16" fmla="*/ 13 w 45"/>
                <a:gd name="T17" fmla="*/ 41 h 45"/>
                <a:gd name="T18" fmla="*/ 12 w 45"/>
                <a:gd name="T19" fmla="*/ 41 h 45"/>
                <a:gd name="T20" fmla="*/ 11 w 45"/>
                <a:gd name="T21" fmla="*/ 43 h 45"/>
                <a:gd name="T22" fmla="*/ 13 w 45"/>
                <a:gd name="T23" fmla="*/ 45 h 45"/>
                <a:gd name="T24" fmla="*/ 43 w 45"/>
                <a:gd name="T25" fmla="*/ 45 h 45"/>
                <a:gd name="T26" fmla="*/ 45 w 45"/>
                <a:gd name="T27" fmla="*/ 43 h 45"/>
                <a:gd name="T28" fmla="*/ 45 w 45"/>
                <a:gd name="T29" fmla="*/ 13 h 45"/>
                <a:gd name="T30" fmla="*/ 43 w 45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45">
                  <a:moveTo>
                    <a:pt x="43" y="11"/>
                  </a:moveTo>
                  <a:cubicBezTo>
                    <a:pt x="42" y="11"/>
                    <a:pt x="41" y="12"/>
                    <a:pt x="41" y="13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2" y="41"/>
                    <a:pt x="12" y="41"/>
                  </a:cubicBezTo>
                  <a:cubicBezTo>
                    <a:pt x="11" y="42"/>
                    <a:pt x="11" y="42"/>
                    <a:pt x="11" y="43"/>
                  </a:cubicBezTo>
                  <a:cubicBezTo>
                    <a:pt x="11" y="44"/>
                    <a:pt x="12" y="45"/>
                    <a:pt x="1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4" y="11"/>
                    <a:pt x="4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138031F-FDB6-4E53-A27A-EB83080EF0D4}"/>
              </a:ext>
            </a:extLst>
          </p:cNvPr>
          <p:cNvGrpSpPr/>
          <p:nvPr/>
        </p:nvGrpSpPr>
        <p:grpSpPr>
          <a:xfrm>
            <a:off x="844323" y="2690945"/>
            <a:ext cx="360000" cy="360000"/>
            <a:chOff x="6334127" y="2228854"/>
            <a:chExt cx="481013" cy="481013"/>
          </a:xfrm>
          <a:solidFill>
            <a:schemeClr val="bg1"/>
          </a:solidFill>
        </p:grpSpPr>
        <p:sp>
          <p:nvSpPr>
            <p:cNvPr id="49" name="Freeform 113">
              <a:extLst>
                <a:ext uri="{FF2B5EF4-FFF2-40B4-BE49-F238E27FC236}">
                  <a16:creationId xmlns:a16="http://schemas.microsoft.com/office/drawing/2014/main" id="{5DAAE761-1C8A-4DEE-B80B-46FBECF16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7" y="2228854"/>
              <a:ext cx="169863" cy="173038"/>
            </a:xfrm>
            <a:custGeom>
              <a:avLst/>
              <a:gdLst>
                <a:gd name="T0" fmla="*/ 4 w 45"/>
                <a:gd name="T1" fmla="*/ 45 h 46"/>
                <a:gd name="T2" fmla="*/ 40 w 45"/>
                <a:gd name="T3" fmla="*/ 8 h 46"/>
                <a:gd name="T4" fmla="*/ 40 w 45"/>
                <a:gd name="T5" fmla="*/ 32 h 46"/>
                <a:gd name="T6" fmla="*/ 43 w 45"/>
                <a:gd name="T7" fmla="*/ 34 h 46"/>
                <a:gd name="T8" fmla="*/ 45 w 45"/>
                <a:gd name="T9" fmla="*/ 32 h 46"/>
                <a:gd name="T10" fmla="*/ 45 w 45"/>
                <a:gd name="T11" fmla="*/ 2 h 46"/>
                <a:gd name="T12" fmla="*/ 43 w 45"/>
                <a:gd name="T13" fmla="*/ 0 h 46"/>
                <a:gd name="T14" fmla="*/ 13 w 45"/>
                <a:gd name="T15" fmla="*/ 0 h 46"/>
                <a:gd name="T16" fmla="*/ 11 w 45"/>
                <a:gd name="T17" fmla="*/ 2 h 46"/>
                <a:gd name="T18" fmla="*/ 13 w 45"/>
                <a:gd name="T19" fmla="*/ 5 h 46"/>
                <a:gd name="T20" fmla="*/ 37 w 45"/>
                <a:gd name="T21" fmla="*/ 5 h 46"/>
                <a:gd name="T22" fmla="*/ 1 w 45"/>
                <a:gd name="T23" fmla="*/ 41 h 46"/>
                <a:gd name="T24" fmla="*/ 0 w 45"/>
                <a:gd name="T25" fmla="*/ 43 h 46"/>
                <a:gd name="T26" fmla="*/ 1 w 45"/>
                <a:gd name="T27" fmla="*/ 45 h 46"/>
                <a:gd name="T28" fmla="*/ 4 w 45"/>
                <a:gd name="T2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4" y="45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3"/>
                    <a:pt x="41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1" y="46"/>
                    <a:pt x="3" y="46"/>
                    <a:pt x="4" y="4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Freeform 114">
              <a:extLst>
                <a:ext uri="{FF2B5EF4-FFF2-40B4-BE49-F238E27FC236}">
                  <a16:creationId xmlns:a16="http://schemas.microsoft.com/office/drawing/2014/main" id="{B35D2BA3-7796-403D-AC58-C4B677F0A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7" y="2540004"/>
              <a:ext cx="169863" cy="169863"/>
            </a:xfrm>
            <a:custGeom>
              <a:avLst/>
              <a:gdLst>
                <a:gd name="T0" fmla="*/ 41 w 45"/>
                <a:gd name="T1" fmla="*/ 1 h 45"/>
                <a:gd name="T2" fmla="*/ 5 w 45"/>
                <a:gd name="T3" fmla="*/ 37 h 45"/>
                <a:gd name="T4" fmla="*/ 5 w 45"/>
                <a:gd name="T5" fmla="*/ 13 h 45"/>
                <a:gd name="T6" fmla="*/ 2 w 45"/>
                <a:gd name="T7" fmla="*/ 11 h 45"/>
                <a:gd name="T8" fmla="*/ 0 w 45"/>
                <a:gd name="T9" fmla="*/ 13 h 45"/>
                <a:gd name="T10" fmla="*/ 0 w 45"/>
                <a:gd name="T11" fmla="*/ 43 h 45"/>
                <a:gd name="T12" fmla="*/ 2 w 45"/>
                <a:gd name="T13" fmla="*/ 45 h 45"/>
                <a:gd name="T14" fmla="*/ 32 w 45"/>
                <a:gd name="T15" fmla="*/ 45 h 45"/>
                <a:gd name="T16" fmla="*/ 34 w 45"/>
                <a:gd name="T17" fmla="*/ 43 h 45"/>
                <a:gd name="T18" fmla="*/ 32 w 45"/>
                <a:gd name="T19" fmla="*/ 41 h 45"/>
                <a:gd name="T20" fmla="*/ 8 w 45"/>
                <a:gd name="T21" fmla="*/ 41 h 45"/>
                <a:gd name="T22" fmla="*/ 44 w 45"/>
                <a:gd name="T23" fmla="*/ 4 h 45"/>
                <a:gd name="T24" fmla="*/ 45 w 45"/>
                <a:gd name="T25" fmla="*/ 2 h 45"/>
                <a:gd name="T26" fmla="*/ 44 w 45"/>
                <a:gd name="T27" fmla="*/ 1 h 45"/>
                <a:gd name="T28" fmla="*/ 41 w 45"/>
                <a:gd name="T2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1" y="1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4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3"/>
                    <a:pt x="45" y="2"/>
                  </a:cubicBezTo>
                  <a:cubicBezTo>
                    <a:pt x="45" y="2"/>
                    <a:pt x="45" y="1"/>
                    <a:pt x="44" y="1"/>
                  </a:cubicBezTo>
                  <a:cubicBezTo>
                    <a:pt x="44" y="0"/>
                    <a:pt x="42" y="0"/>
                    <a:pt x="41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1" name="Freeform 115">
              <a:extLst>
                <a:ext uri="{FF2B5EF4-FFF2-40B4-BE49-F238E27FC236}">
                  <a16:creationId xmlns:a16="http://schemas.microsoft.com/office/drawing/2014/main" id="{C1D28959-884E-4C7E-BD89-BD02AB9C3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7" y="2540004"/>
              <a:ext cx="169863" cy="169863"/>
            </a:xfrm>
            <a:custGeom>
              <a:avLst/>
              <a:gdLst>
                <a:gd name="T0" fmla="*/ 43 w 45"/>
                <a:gd name="T1" fmla="*/ 11 h 45"/>
                <a:gd name="T2" fmla="*/ 40 w 45"/>
                <a:gd name="T3" fmla="*/ 13 h 45"/>
                <a:gd name="T4" fmla="*/ 40 w 45"/>
                <a:gd name="T5" fmla="*/ 37 h 45"/>
                <a:gd name="T6" fmla="*/ 4 w 45"/>
                <a:gd name="T7" fmla="*/ 1 h 45"/>
                <a:gd name="T8" fmla="*/ 1 w 45"/>
                <a:gd name="T9" fmla="*/ 1 h 45"/>
                <a:gd name="T10" fmla="*/ 0 w 45"/>
                <a:gd name="T11" fmla="*/ 2 h 45"/>
                <a:gd name="T12" fmla="*/ 1 w 45"/>
                <a:gd name="T13" fmla="*/ 4 h 45"/>
                <a:gd name="T14" fmla="*/ 37 w 45"/>
                <a:gd name="T15" fmla="*/ 41 h 45"/>
                <a:gd name="T16" fmla="*/ 13 w 45"/>
                <a:gd name="T17" fmla="*/ 41 h 45"/>
                <a:gd name="T18" fmla="*/ 11 w 45"/>
                <a:gd name="T19" fmla="*/ 43 h 45"/>
                <a:gd name="T20" fmla="*/ 13 w 45"/>
                <a:gd name="T21" fmla="*/ 45 h 45"/>
                <a:gd name="T22" fmla="*/ 43 w 45"/>
                <a:gd name="T23" fmla="*/ 45 h 45"/>
                <a:gd name="T24" fmla="*/ 45 w 45"/>
                <a:gd name="T25" fmla="*/ 43 h 45"/>
                <a:gd name="T26" fmla="*/ 45 w 45"/>
                <a:gd name="T27" fmla="*/ 13 h 45"/>
                <a:gd name="T28" fmla="*/ 43 w 45"/>
                <a:gd name="T2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11"/>
                  </a:moveTo>
                  <a:cubicBezTo>
                    <a:pt x="41" y="11"/>
                    <a:pt x="40" y="12"/>
                    <a:pt x="40" y="1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1" y="42"/>
                    <a:pt x="11" y="43"/>
                  </a:cubicBezTo>
                  <a:cubicBezTo>
                    <a:pt x="11" y="44"/>
                    <a:pt x="12" y="45"/>
                    <a:pt x="1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4" y="11"/>
                    <a:pt x="4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2" name="Freeform 116">
              <a:extLst>
                <a:ext uri="{FF2B5EF4-FFF2-40B4-BE49-F238E27FC236}">
                  <a16:creationId xmlns:a16="http://schemas.microsoft.com/office/drawing/2014/main" id="{D2FECB05-BDFF-4637-BCA6-042FB80DF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7" y="2228854"/>
              <a:ext cx="169863" cy="173038"/>
            </a:xfrm>
            <a:custGeom>
              <a:avLst/>
              <a:gdLst>
                <a:gd name="T0" fmla="*/ 8 w 45"/>
                <a:gd name="T1" fmla="*/ 5 h 46"/>
                <a:gd name="T2" fmla="*/ 32 w 45"/>
                <a:gd name="T3" fmla="*/ 5 h 46"/>
                <a:gd name="T4" fmla="*/ 34 w 45"/>
                <a:gd name="T5" fmla="*/ 2 h 46"/>
                <a:gd name="T6" fmla="*/ 32 w 45"/>
                <a:gd name="T7" fmla="*/ 0 h 46"/>
                <a:gd name="T8" fmla="*/ 2 w 45"/>
                <a:gd name="T9" fmla="*/ 0 h 46"/>
                <a:gd name="T10" fmla="*/ 0 w 45"/>
                <a:gd name="T11" fmla="*/ 2 h 46"/>
                <a:gd name="T12" fmla="*/ 0 w 45"/>
                <a:gd name="T13" fmla="*/ 32 h 46"/>
                <a:gd name="T14" fmla="*/ 2 w 45"/>
                <a:gd name="T15" fmla="*/ 34 h 46"/>
                <a:gd name="T16" fmla="*/ 5 w 45"/>
                <a:gd name="T17" fmla="*/ 32 h 46"/>
                <a:gd name="T18" fmla="*/ 5 w 45"/>
                <a:gd name="T19" fmla="*/ 8 h 46"/>
                <a:gd name="T20" fmla="*/ 41 w 45"/>
                <a:gd name="T21" fmla="*/ 45 h 46"/>
                <a:gd name="T22" fmla="*/ 44 w 45"/>
                <a:gd name="T23" fmla="*/ 45 h 46"/>
                <a:gd name="T24" fmla="*/ 45 w 45"/>
                <a:gd name="T25" fmla="*/ 43 h 46"/>
                <a:gd name="T26" fmla="*/ 44 w 45"/>
                <a:gd name="T27" fmla="*/ 41 h 46"/>
                <a:gd name="T28" fmla="*/ 8 w 45"/>
                <a:gd name="T29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8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4" y="4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4" y="34"/>
                    <a:pt x="5" y="33"/>
                    <a:pt x="5" y="32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2" y="46"/>
                    <a:pt x="44" y="46"/>
                    <a:pt x="44" y="45"/>
                  </a:cubicBezTo>
                  <a:cubicBezTo>
                    <a:pt x="45" y="44"/>
                    <a:pt x="45" y="44"/>
                    <a:pt x="45" y="43"/>
                  </a:cubicBezTo>
                  <a:cubicBezTo>
                    <a:pt x="45" y="42"/>
                    <a:pt x="45" y="42"/>
                    <a:pt x="44" y="41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68084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分类模型评价指标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E7E6D8-51BE-48E8-B57A-6F650EDCC35B}"/>
              </a:ext>
            </a:extLst>
          </p:cNvPr>
          <p:cNvSpPr/>
          <p:nvPr/>
        </p:nvSpPr>
        <p:spPr>
          <a:xfrm>
            <a:off x="1110607" y="2186608"/>
            <a:ext cx="3178841" cy="3202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0400" y="2968516"/>
            <a:ext cx="10858499" cy="26125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7C22EC-4924-40A3-A11D-92541F8FCDFA}"/>
              </a:ext>
            </a:extLst>
          </p:cNvPr>
          <p:cNvSpPr txBox="1"/>
          <p:nvPr/>
        </p:nvSpPr>
        <p:spPr>
          <a:xfrm>
            <a:off x="4533210" y="1966753"/>
            <a:ext cx="6787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混淆矩阵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lang="en-US" altLang="zh-CN" sz="2400" spc="300" dirty="0">
                <a:solidFill>
                  <a:srgbClr val="006C39"/>
                </a:solidFill>
              </a:rPr>
              <a:t>Confusion Matrix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4671549" y="3215425"/>
            <a:ext cx="6540401" cy="2481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6C39"/>
              </a:buClr>
            </a:pPr>
            <a:r>
              <a:rPr lang="zh-CN" altLang="zh-CN" dirty="0"/>
              <a:t>以</a:t>
            </a:r>
            <a:r>
              <a:rPr lang="zh-CN" altLang="en-US" dirty="0"/>
              <a:t>下</a:t>
            </a:r>
            <a:r>
              <a:rPr lang="zh-CN" altLang="zh-CN" dirty="0"/>
              <a:t>四个比例构成的矩阵</a:t>
            </a:r>
            <a:r>
              <a:rPr lang="zh-CN" altLang="en-US" dirty="0"/>
              <a:t>：</a:t>
            </a:r>
            <a:endParaRPr lang="en-US" altLang="zh-CN" dirty="0"/>
          </a:p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6C39"/>
              </a:buClr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	正确地预测为正例：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TP</a:t>
            </a:r>
          </a:p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6C39"/>
              </a:buClr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	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正确地预测为反例：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TN</a:t>
            </a:r>
          </a:p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6C39"/>
              </a:buClr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	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错误地预测为正例：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FP</a:t>
            </a:r>
          </a:p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6C39"/>
              </a:buClr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	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错误地预测为反例：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FN</a:t>
            </a:r>
          </a:p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6C39"/>
              </a:buClr>
            </a:pPr>
            <a:r>
              <a:rPr lang="en-US" altLang="zh-CN" b="1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APT</a:t>
            </a:r>
            <a:r>
              <a:rPr lang="zh-CN" altLang="en-US" b="1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分类为多分类模型，故矩阵为</a:t>
            </a:r>
            <a:r>
              <a:rPr lang="en-US" altLang="zh-CN" b="1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N×N</a:t>
            </a:r>
            <a:r>
              <a:rPr lang="zh-CN" altLang="en-US" b="1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形式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6C39"/>
              </a:buClr>
            </a:pP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863583-5405-489B-B07A-082CEA1B9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6291" y="2540562"/>
            <a:ext cx="3674207" cy="24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867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分类模型评价指标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A020E80-10D1-4402-8327-9B3F62D05115}"/>
              </a:ext>
            </a:extLst>
          </p:cNvPr>
          <p:cNvSpPr/>
          <p:nvPr/>
        </p:nvSpPr>
        <p:spPr>
          <a:xfrm>
            <a:off x="829851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8CF06C0-692B-4D4E-BA33-107C2002214D}"/>
              </a:ext>
            </a:extLst>
          </p:cNvPr>
          <p:cNvSpPr/>
          <p:nvPr/>
        </p:nvSpPr>
        <p:spPr>
          <a:xfrm>
            <a:off x="829850" y="3598525"/>
            <a:ext cx="5195670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890A8C1-6CA3-4B08-A8DF-65A1B7D624CD}"/>
              </a:ext>
            </a:extLst>
          </p:cNvPr>
          <p:cNvSpPr/>
          <p:nvPr/>
        </p:nvSpPr>
        <p:spPr>
          <a:xfrm>
            <a:off x="6182079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22D4A5-B20A-42E1-BFFA-A008154A7137}"/>
              </a:ext>
            </a:extLst>
          </p:cNvPr>
          <p:cNvSpPr/>
          <p:nvPr/>
        </p:nvSpPr>
        <p:spPr>
          <a:xfrm>
            <a:off x="6182079" y="3598525"/>
            <a:ext cx="5195668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75133B-9FBA-4F15-8595-44A8ABA6E262}"/>
              </a:ext>
            </a:extLst>
          </p:cNvPr>
          <p:cNvSpPr txBox="1"/>
          <p:nvPr/>
        </p:nvSpPr>
        <p:spPr>
          <a:xfrm>
            <a:off x="1677675" y="1415515"/>
            <a:ext cx="3500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准确率</a:t>
            </a:r>
            <a:r>
              <a:rPr kumimoji="0" lang="zh-CN" altLang="en-US" sz="160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160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Accuracy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786EE7-A4A7-4B54-AE46-757033EAAFBD}"/>
              </a:ext>
            </a:extLst>
          </p:cNvPr>
          <p:cNvSpPr txBox="1"/>
          <p:nvPr/>
        </p:nvSpPr>
        <p:spPr>
          <a:xfrm>
            <a:off x="1078855" y="2140183"/>
            <a:ext cx="4480435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被预测正确的比例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B704EE7-F10F-4DCE-A2A3-495FD7626CD8}"/>
              </a:ext>
            </a:extLst>
          </p:cNvPr>
          <p:cNvSpPr txBox="1"/>
          <p:nvPr/>
        </p:nvSpPr>
        <p:spPr>
          <a:xfrm>
            <a:off x="1126924" y="4438823"/>
            <a:ext cx="4480435" cy="684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"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正确被预测为正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(TP)"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占所有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"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应该被预测为正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(TP+FN)"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的比例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0786EE7-A4A7-4B54-AE46-757033EAAFBD}"/>
              </a:ext>
            </a:extLst>
          </p:cNvPr>
          <p:cNvSpPr txBox="1"/>
          <p:nvPr/>
        </p:nvSpPr>
        <p:spPr>
          <a:xfrm>
            <a:off x="6338086" y="2068494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"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正确被预测为正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(TP)"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占所有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"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实际被预测为正的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(TP+FP)"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的比例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B704EE7-F10F-4DCE-A2A3-495FD7626CD8}"/>
              </a:ext>
            </a:extLst>
          </p:cNvPr>
          <p:cNvSpPr txBox="1"/>
          <p:nvPr/>
        </p:nvSpPr>
        <p:spPr>
          <a:xfrm>
            <a:off x="6480656" y="4438823"/>
            <a:ext cx="4480435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查准率和查全率通常是一对矛盾的度量。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F-measure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就是一个二者调和的指标。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23E64B8-AD86-490F-8C36-FD3C37D8B598}"/>
              </a:ext>
            </a:extLst>
          </p:cNvPr>
          <p:cNvGrpSpPr/>
          <p:nvPr/>
        </p:nvGrpSpPr>
        <p:grpSpPr>
          <a:xfrm>
            <a:off x="10818521" y="3722761"/>
            <a:ext cx="468000" cy="468000"/>
            <a:chOff x="568325" y="5118109"/>
            <a:chExt cx="479425" cy="479426"/>
          </a:xfrm>
          <a:solidFill>
            <a:schemeClr val="accent4"/>
          </a:solidFill>
        </p:grpSpPr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D3FD5FB4-EC44-4696-9222-D63F6566F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325" y="5118109"/>
              <a:ext cx="479425" cy="479426"/>
            </a:xfrm>
            <a:custGeom>
              <a:avLst/>
              <a:gdLst>
                <a:gd name="T0" fmla="*/ 116 w 128"/>
                <a:gd name="T1" fmla="*/ 77 h 128"/>
                <a:gd name="T2" fmla="*/ 128 w 128"/>
                <a:gd name="T3" fmla="*/ 50 h 128"/>
                <a:gd name="T4" fmla="*/ 116 w 128"/>
                <a:gd name="T5" fmla="*/ 49 h 128"/>
                <a:gd name="T6" fmla="*/ 111 w 128"/>
                <a:gd name="T7" fmla="*/ 36 h 128"/>
                <a:gd name="T8" fmla="*/ 100 w 128"/>
                <a:gd name="T9" fmla="*/ 9 h 128"/>
                <a:gd name="T10" fmla="*/ 91 w 128"/>
                <a:gd name="T11" fmla="*/ 16 h 128"/>
                <a:gd name="T12" fmla="*/ 77 w 128"/>
                <a:gd name="T13" fmla="*/ 11 h 128"/>
                <a:gd name="T14" fmla="*/ 51 w 128"/>
                <a:gd name="T15" fmla="*/ 0 h 128"/>
                <a:gd name="T16" fmla="*/ 50 w 128"/>
                <a:gd name="T17" fmla="*/ 11 h 128"/>
                <a:gd name="T18" fmla="*/ 36 w 128"/>
                <a:gd name="T19" fmla="*/ 17 h 128"/>
                <a:gd name="T20" fmla="*/ 9 w 128"/>
                <a:gd name="T21" fmla="*/ 28 h 128"/>
                <a:gd name="T22" fmla="*/ 17 w 128"/>
                <a:gd name="T23" fmla="*/ 37 h 128"/>
                <a:gd name="T24" fmla="*/ 11 w 128"/>
                <a:gd name="T25" fmla="*/ 50 h 128"/>
                <a:gd name="T26" fmla="*/ 0 w 128"/>
                <a:gd name="T27" fmla="*/ 77 h 128"/>
                <a:gd name="T28" fmla="*/ 12 w 128"/>
                <a:gd name="T29" fmla="*/ 78 h 128"/>
                <a:gd name="T30" fmla="*/ 17 w 128"/>
                <a:gd name="T31" fmla="*/ 91 h 128"/>
                <a:gd name="T32" fmla="*/ 28 w 128"/>
                <a:gd name="T33" fmla="*/ 118 h 128"/>
                <a:gd name="T34" fmla="*/ 37 w 128"/>
                <a:gd name="T35" fmla="*/ 111 h 128"/>
                <a:gd name="T36" fmla="*/ 51 w 128"/>
                <a:gd name="T37" fmla="*/ 116 h 128"/>
                <a:gd name="T38" fmla="*/ 77 w 128"/>
                <a:gd name="T39" fmla="*/ 128 h 128"/>
                <a:gd name="T40" fmla="*/ 78 w 128"/>
                <a:gd name="T41" fmla="*/ 116 h 128"/>
                <a:gd name="T42" fmla="*/ 92 w 128"/>
                <a:gd name="T43" fmla="*/ 110 h 128"/>
                <a:gd name="T44" fmla="*/ 119 w 128"/>
                <a:gd name="T45" fmla="*/ 99 h 128"/>
                <a:gd name="T46" fmla="*/ 111 w 128"/>
                <a:gd name="T47" fmla="*/ 90 h 128"/>
                <a:gd name="T48" fmla="*/ 112 w 128"/>
                <a:gd name="T49" fmla="*/ 99 h 128"/>
                <a:gd name="T50" fmla="*/ 92 w 128"/>
                <a:gd name="T51" fmla="*/ 105 h 128"/>
                <a:gd name="T52" fmla="*/ 77 w 128"/>
                <a:gd name="T53" fmla="*/ 111 h 128"/>
                <a:gd name="T54" fmla="*/ 73 w 128"/>
                <a:gd name="T55" fmla="*/ 123 h 128"/>
                <a:gd name="T56" fmla="*/ 55 w 128"/>
                <a:gd name="T57" fmla="*/ 113 h 128"/>
                <a:gd name="T58" fmla="*/ 40 w 128"/>
                <a:gd name="T59" fmla="*/ 107 h 128"/>
                <a:gd name="T60" fmla="*/ 28 w 128"/>
                <a:gd name="T61" fmla="*/ 112 h 128"/>
                <a:gd name="T62" fmla="*/ 23 w 128"/>
                <a:gd name="T63" fmla="*/ 92 h 128"/>
                <a:gd name="T64" fmla="*/ 16 w 128"/>
                <a:gd name="T65" fmla="*/ 77 h 128"/>
                <a:gd name="T66" fmla="*/ 5 w 128"/>
                <a:gd name="T67" fmla="*/ 72 h 128"/>
                <a:gd name="T68" fmla="*/ 15 w 128"/>
                <a:gd name="T69" fmla="*/ 55 h 128"/>
                <a:gd name="T70" fmla="*/ 21 w 128"/>
                <a:gd name="T71" fmla="*/ 39 h 128"/>
                <a:gd name="T72" fmla="*/ 16 w 128"/>
                <a:gd name="T73" fmla="*/ 28 h 128"/>
                <a:gd name="T74" fmla="*/ 36 w 128"/>
                <a:gd name="T75" fmla="*/ 23 h 128"/>
                <a:gd name="T76" fmla="*/ 51 w 128"/>
                <a:gd name="T77" fmla="*/ 16 h 128"/>
                <a:gd name="T78" fmla="*/ 55 w 128"/>
                <a:gd name="T79" fmla="*/ 4 h 128"/>
                <a:gd name="T80" fmla="*/ 73 w 128"/>
                <a:gd name="T81" fmla="*/ 15 h 128"/>
                <a:gd name="T82" fmla="*/ 88 w 128"/>
                <a:gd name="T83" fmla="*/ 20 h 128"/>
                <a:gd name="T84" fmla="*/ 100 w 128"/>
                <a:gd name="T85" fmla="*/ 15 h 128"/>
                <a:gd name="T86" fmla="*/ 105 w 128"/>
                <a:gd name="T87" fmla="*/ 35 h 128"/>
                <a:gd name="T88" fmla="*/ 112 w 128"/>
                <a:gd name="T89" fmla="*/ 50 h 128"/>
                <a:gd name="T90" fmla="*/ 123 w 128"/>
                <a:gd name="T91" fmla="*/ 55 h 128"/>
                <a:gd name="T92" fmla="*/ 113 w 128"/>
                <a:gd name="T93" fmla="*/ 72 h 128"/>
                <a:gd name="T94" fmla="*/ 107 w 128"/>
                <a:gd name="T95" fmla="*/ 88 h 128"/>
                <a:gd name="T96" fmla="*/ 112 w 128"/>
                <a:gd name="T97" fmla="*/ 9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28">
                  <a:moveTo>
                    <a:pt x="116" y="78"/>
                  </a:moveTo>
                  <a:cubicBezTo>
                    <a:pt x="116" y="77"/>
                    <a:pt x="116" y="77"/>
                    <a:pt x="116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5" y="45"/>
                    <a:pt x="113" y="41"/>
                    <a:pt x="111" y="37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7" y="14"/>
                    <a:pt x="83" y="13"/>
                    <a:pt x="78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5" y="13"/>
                    <a:pt x="41" y="14"/>
                    <a:pt x="37" y="1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5" y="41"/>
                    <a:pt x="13" y="45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82"/>
                    <a:pt x="15" y="86"/>
                    <a:pt x="17" y="90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41" y="113"/>
                    <a:pt x="45" y="115"/>
                    <a:pt x="50" y="116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3" y="115"/>
                    <a:pt x="87" y="113"/>
                    <a:pt x="91" y="111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113" y="86"/>
                    <a:pt x="115" y="82"/>
                    <a:pt x="116" y="78"/>
                  </a:cubicBezTo>
                  <a:close/>
                  <a:moveTo>
                    <a:pt x="112" y="99"/>
                  </a:moveTo>
                  <a:cubicBezTo>
                    <a:pt x="100" y="112"/>
                    <a:pt x="100" y="112"/>
                    <a:pt x="100" y="112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5" y="109"/>
                    <a:pt x="81" y="110"/>
                    <a:pt x="77" y="111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47" y="110"/>
                    <a:pt x="43" y="109"/>
                    <a:pt x="40" y="107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9" y="85"/>
                    <a:pt x="17" y="81"/>
                    <a:pt x="16" y="77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46"/>
                    <a:pt x="19" y="43"/>
                    <a:pt x="21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3" y="18"/>
                    <a:pt x="47" y="17"/>
                    <a:pt x="51" y="1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81" y="17"/>
                    <a:pt x="85" y="18"/>
                    <a:pt x="88" y="20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9" y="43"/>
                    <a:pt x="111" y="46"/>
                    <a:pt x="112" y="50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81"/>
                    <a:pt x="109" y="85"/>
                    <a:pt x="107" y="88"/>
                  </a:cubicBezTo>
                  <a:cubicBezTo>
                    <a:pt x="105" y="92"/>
                    <a:pt x="105" y="92"/>
                    <a:pt x="105" y="92"/>
                  </a:cubicBezTo>
                  <a:lnTo>
                    <a:pt x="112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73A1420C-2E8A-4C7E-BACD-CF38B3EE02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375" y="5264160"/>
              <a:ext cx="184150" cy="184150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5 h 49"/>
                <a:gd name="T4" fmla="*/ 25 w 49"/>
                <a:gd name="T5" fmla="*/ 49 h 49"/>
                <a:gd name="T6" fmla="*/ 49 w 49"/>
                <a:gd name="T7" fmla="*/ 25 h 49"/>
                <a:gd name="T8" fmla="*/ 25 w 49"/>
                <a:gd name="T9" fmla="*/ 0 h 49"/>
                <a:gd name="T10" fmla="*/ 39 w 49"/>
                <a:gd name="T11" fmla="*/ 39 h 49"/>
                <a:gd name="T12" fmla="*/ 25 w 49"/>
                <a:gd name="T13" fmla="*/ 45 h 49"/>
                <a:gd name="T14" fmla="*/ 11 w 49"/>
                <a:gd name="T15" fmla="*/ 39 h 49"/>
                <a:gd name="T16" fmla="*/ 5 w 49"/>
                <a:gd name="T17" fmla="*/ 25 h 49"/>
                <a:gd name="T18" fmla="*/ 11 w 49"/>
                <a:gd name="T19" fmla="*/ 10 h 49"/>
                <a:gd name="T20" fmla="*/ 25 w 49"/>
                <a:gd name="T21" fmla="*/ 5 h 49"/>
                <a:gd name="T22" fmla="*/ 39 w 49"/>
                <a:gd name="T23" fmla="*/ 10 h 49"/>
                <a:gd name="T24" fmla="*/ 45 w 49"/>
                <a:gd name="T25" fmla="*/ 25 h 49"/>
                <a:gd name="T26" fmla="*/ 39 w 49"/>
                <a:gd name="T2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39" y="39"/>
                  </a:moveTo>
                  <a:cubicBezTo>
                    <a:pt x="35" y="43"/>
                    <a:pt x="30" y="45"/>
                    <a:pt x="25" y="45"/>
                  </a:cubicBezTo>
                  <a:cubicBezTo>
                    <a:pt x="20" y="45"/>
                    <a:pt x="15" y="43"/>
                    <a:pt x="11" y="39"/>
                  </a:cubicBezTo>
                  <a:cubicBezTo>
                    <a:pt x="7" y="35"/>
                    <a:pt x="5" y="30"/>
                    <a:pt x="5" y="25"/>
                  </a:cubicBezTo>
                  <a:cubicBezTo>
                    <a:pt x="5" y="19"/>
                    <a:pt x="7" y="14"/>
                    <a:pt x="11" y="10"/>
                  </a:cubicBezTo>
                  <a:cubicBezTo>
                    <a:pt x="15" y="7"/>
                    <a:pt x="20" y="5"/>
                    <a:pt x="25" y="5"/>
                  </a:cubicBezTo>
                  <a:cubicBezTo>
                    <a:pt x="30" y="5"/>
                    <a:pt x="35" y="7"/>
                    <a:pt x="39" y="10"/>
                  </a:cubicBezTo>
                  <a:cubicBezTo>
                    <a:pt x="43" y="14"/>
                    <a:pt x="45" y="19"/>
                    <a:pt x="45" y="25"/>
                  </a:cubicBezTo>
                  <a:cubicBezTo>
                    <a:pt x="45" y="30"/>
                    <a:pt x="43" y="35"/>
                    <a:pt x="39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D4B2B73-99CD-49D7-8EC8-6EA2246559E3}"/>
              </a:ext>
            </a:extLst>
          </p:cNvPr>
          <p:cNvGrpSpPr/>
          <p:nvPr/>
        </p:nvGrpSpPr>
        <p:grpSpPr>
          <a:xfrm>
            <a:off x="5465260" y="1363240"/>
            <a:ext cx="468000" cy="468000"/>
            <a:chOff x="1528763" y="1266827"/>
            <a:chExt cx="481013" cy="481013"/>
          </a:xfrm>
          <a:solidFill>
            <a:schemeClr val="accent4"/>
          </a:solidFill>
        </p:grpSpPr>
        <p:sp>
          <p:nvSpPr>
            <p:cNvPr id="56" name="Freeform 146">
              <a:extLst>
                <a:ext uri="{FF2B5EF4-FFF2-40B4-BE49-F238E27FC236}">
                  <a16:creationId xmlns:a16="http://schemas.microsoft.com/office/drawing/2014/main" id="{E2547C51-D26C-420C-9DAF-8EF84EA51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125" y="1620840"/>
              <a:ext cx="14288" cy="127000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7" name="Freeform 147">
              <a:extLst>
                <a:ext uri="{FF2B5EF4-FFF2-40B4-BE49-F238E27FC236}">
                  <a16:creationId xmlns:a16="http://schemas.microsoft.com/office/drawing/2014/main" id="{0294D24E-3396-410D-840D-73DE7D31F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125" y="1266827"/>
              <a:ext cx="14288" cy="128588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" name="Freeform 148">
              <a:extLst>
                <a:ext uri="{FF2B5EF4-FFF2-40B4-BE49-F238E27FC236}">
                  <a16:creationId xmlns:a16="http://schemas.microsoft.com/office/drawing/2014/main" id="{59A9065F-A9F7-448E-AA73-7D6C795A8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63" y="1500190"/>
              <a:ext cx="127000" cy="14288"/>
            </a:xfrm>
            <a:custGeom>
              <a:avLst/>
              <a:gdLst>
                <a:gd name="T0" fmla="*/ 34 w 34"/>
                <a:gd name="T1" fmla="*/ 2 h 4"/>
                <a:gd name="T2" fmla="*/ 32 w 34"/>
                <a:gd name="T3" fmla="*/ 0 h 4"/>
                <a:gd name="T4" fmla="*/ 2 w 34"/>
                <a:gd name="T5" fmla="*/ 0 h 4"/>
                <a:gd name="T6" fmla="*/ 0 w 34"/>
                <a:gd name="T7" fmla="*/ 2 h 4"/>
                <a:gd name="T8" fmla="*/ 2 w 34"/>
                <a:gd name="T9" fmla="*/ 4 h 4"/>
                <a:gd name="T10" fmla="*/ 32 w 34"/>
                <a:gd name="T11" fmla="*/ 4 h 4"/>
                <a:gd name="T12" fmla="*/ 34 w 3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4" y="2"/>
                  </a:move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9" name="Freeform 149">
              <a:extLst>
                <a:ext uri="{FF2B5EF4-FFF2-40B4-BE49-F238E27FC236}">
                  <a16:creationId xmlns:a16="http://schemas.microsoft.com/office/drawing/2014/main" id="{43FC9395-FD03-4ABB-A32E-F887A21B8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188" y="1500190"/>
              <a:ext cx="128588" cy="14288"/>
            </a:xfrm>
            <a:custGeom>
              <a:avLst/>
              <a:gdLst>
                <a:gd name="T0" fmla="*/ 32 w 34"/>
                <a:gd name="T1" fmla="*/ 0 h 4"/>
                <a:gd name="T2" fmla="*/ 2 w 34"/>
                <a:gd name="T3" fmla="*/ 0 h 4"/>
                <a:gd name="T4" fmla="*/ 0 w 34"/>
                <a:gd name="T5" fmla="*/ 2 h 4"/>
                <a:gd name="T6" fmla="*/ 2 w 34"/>
                <a:gd name="T7" fmla="*/ 4 h 4"/>
                <a:gd name="T8" fmla="*/ 32 w 34"/>
                <a:gd name="T9" fmla="*/ 4 h 4"/>
                <a:gd name="T10" fmla="*/ 34 w 34"/>
                <a:gd name="T11" fmla="*/ 2 h 4"/>
                <a:gd name="T12" fmla="*/ 32 w 3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Freeform 150">
              <a:extLst>
                <a:ext uri="{FF2B5EF4-FFF2-40B4-BE49-F238E27FC236}">
                  <a16:creationId xmlns:a16="http://schemas.microsoft.com/office/drawing/2014/main" id="{CF5CB994-6A0E-494F-957D-1D85B873F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604965"/>
              <a:ext cx="71438" cy="112713"/>
            </a:xfrm>
            <a:custGeom>
              <a:avLst/>
              <a:gdLst>
                <a:gd name="T0" fmla="*/ 4 w 19"/>
                <a:gd name="T1" fmla="*/ 1 h 30"/>
                <a:gd name="T2" fmla="*/ 2 w 19"/>
                <a:gd name="T3" fmla="*/ 0 h 30"/>
                <a:gd name="T4" fmla="*/ 1 w 19"/>
                <a:gd name="T5" fmla="*/ 0 h 30"/>
                <a:gd name="T6" fmla="*/ 0 w 19"/>
                <a:gd name="T7" fmla="*/ 1 h 30"/>
                <a:gd name="T8" fmla="*/ 0 w 19"/>
                <a:gd name="T9" fmla="*/ 3 h 30"/>
                <a:gd name="T10" fmla="*/ 15 w 19"/>
                <a:gd name="T11" fmla="*/ 29 h 30"/>
                <a:gd name="T12" fmla="*/ 18 w 19"/>
                <a:gd name="T13" fmla="*/ 30 h 30"/>
                <a:gd name="T14" fmla="*/ 19 w 19"/>
                <a:gd name="T15" fmla="*/ 26 h 30"/>
                <a:gd name="T16" fmla="*/ 4 w 19"/>
                <a:gd name="T1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4" y="1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29"/>
                    <a:pt x="19" y="27"/>
                    <a:pt x="19" y="26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1" name="Freeform 151">
              <a:extLst>
                <a:ext uri="{FF2B5EF4-FFF2-40B4-BE49-F238E27FC236}">
                  <a16:creationId xmlns:a16="http://schemas.microsoft.com/office/drawing/2014/main" id="{2EBA7636-7ED6-46FA-AD0D-6934C3991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1296989"/>
              <a:ext cx="76200" cy="115888"/>
            </a:xfrm>
            <a:custGeom>
              <a:avLst/>
              <a:gdLst>
                <a:gd name="T0" fmla="*/ 4 w 20"/>
                <a:gd name="T1" fmla="*/ 2 h 31"/>
                <a:gd name="T2" fmla="*/ 2 w 20"/>
                <a:gd name="T3" fmla="*/ 0 h 31"/>
                <a:gd name="T4" fmla="*/ 1 w 20"/>
                <a:gd name="T5" fmla="*/ 1 h 31"/>
                <a:gd name="T6" fmla="*/ 0 w 20"/>
                <a:gd name="T7" fmla="*/ 4 h 31"/>
                <a:gd name="T8" fmla="*/ 15 w 20"/>
                <a:gd name="T9" fmla="*/ 29 h 31"/>
                <a:gd name="T10" fmla="*/ 17 w 20"/>
                <a:gd name="T11" fmla="*/ 31 h 31"/>
                <a:gd name="T12" fmla="*/ 18 w 20"/>
                <a:gd name="T13" fmla="*/ 30 h 31"/>
                <a:gd name="T14" fmla="*/ 19 w 20"/>
                <a:gd name="T15" fmla="*/ 27 h 31"/>
                <a:gd name="T16" fmla="*/ 4 w 20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7" y="31"/>
                    <a:pt x="18" y="31"/>
                    <a:pt x="18" y="30"/>
                  </a:cubicBezTo>
                  <a:cubicBezTo>
                    <a:pt x="19" y="30"/>
                    <a:pt x="20" y="28"/>
                    <a:pt x="19" y="27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2" name="Freeform 152">
              <a:extLst>
                <a:ext uri="{FF2B5EF4-FFF2-40B4-BE49-F238E27FC236}">
                  <a16:creationId xmlns:a16="http://schemas.microsoft.com/office/drawing/2014/main" id="{DDC891E5-36BE-48CF-9919-FA843C01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925" y="1560515"/>
              <a:ext cx="115888" cy="74613"/>
            </a:xfrm>
            <a:custGeom>
              <a:avLst/>
              <a:gdLst>
                <a:gd name="T0" fmla="*/ 30 w 31"/>
                <a:gd name="T1" fmla="*/ 1 h 20"/>
                <a:gd name="T2" fmla="*/ 28 w 31"/>
                <a:gd name="T3" fmla="*/ 0 h 20"/>
                <a:gd name="T4" fmla="*/ 27 w 31"/>
                <a:gd name="T5" fmla="*/ 0 h 20"/>
                <a:gd name="T6" fmla="*/ 1 w 31"/>
                <a:gd name="T7" fmla="*/ 15 h 20"/>
                <a:gd name="T8" fmla="*/ 0 w 31"/>
                <a:gd name="T9" fmla="*/ 16 h 20"/>
                <a:gd name="T10" fmla="*/ 1 w 31"/>
                <a:gd name="T11" fmla="*/ 18 h 20"/>
                <a:gd name="T12" fmla="*/ 4 w 31"/>
                <a:gd name="T13" fmla="*/ 19 h 20"/>
                <a:gd name="T14" fmla="*/ 29 w 31"/>
                <a:gd name="T15" fmla="*/ 4 h 20"/>
                <a:gd name="T16" fmla="*/ 30 w 31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30" y="1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3"/>
                    <a:pt x="31" y="2"/>
                    <a:pt x="30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3" name="Freeform 153">
              <a:extLst>
                <a:ext uri="{FF2B5EF4-FFF2-40B4-BE49-F238E27FC236}">
                  <a16:creationId xmlns:a16="http://schemas.microsoft.com/office/drawing/2014/main" id="{AD2EB2A7-1BDC-4E01-BAFF-7FB7F1F27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38" y="1382715"/>
              <a:ext cx="117475" cy="76200"/>
            </a:xfrm>
            <a:custGeom>
              <a:avLst/>
              <a:gdLst>
                <a:gd name="T0" fmla="*/ 1 w 31"/>
                <a:gd name="T1" fmla="*/ 16 h 20"/>
                <a:gd name="T2" fmla="*/ 1 w 31"/>
                <a:gd name="T3" fmla="*/ 18 h 20"/>
                <a:gd name="T4" fmla="*/ 4 w 31"/>
                <a:gd name="T5" fmla="*/ 19 h 20"/>
                <a:gd name="T6" fmla="*/ 30 w 31"/>
                <a:gd name="T7" fmla="*/ 4 h 20"/>
                <a:gd name="T8" fmla="*/ 31 w 31"/>
                <a:gd name="T9" fmla="*/ 3 h 20"/>
                <a:gd name="T10" fmla="*/ 30 w 31"/>
                <a:gd name="T11" fmla="*/ 1 h 20"/>
                <a:gd name="T12" fmla="*/ 28 w 31"/>
                <a:gd name="T13" fmla="*/ 0 h 20"/>
                <a:gd name="T14" fmla="*/ 27 w 31"/>
                <a:gd name="T15" fmla="*/ 0 h 20"/>
                <a:gd name="T16" fmla="*/ 2 w 31"/>
                <a:gd name="T17" fmla="*/ 15 h 20"/>
                <a:gd name="T18" fmla="*/ 1 w 31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16"/>
                  </a:move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3"/>
                    <a:pt x="31" y="3"/>
                  </a:cubicBezTo>
                  <a:cubicBezTo>
                    <a:pt x="31" y="2"/>
                    <a:pt x="31" y="2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6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4" name="Freeform 154">
              <a:extLst>
                <a:ext uri="{FF2B5EF4-FFF2-40B4-BE49-F238E27FC236}">
                  <a16:creationId xmlns:a16="http://schemas.microsoft.com/office/drawing/2014/main" id="{418F7DA2-5469-4CFB-83C4-F4E0B8906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38" y="1560515"/>
              <a:ext cx="117475" cy="74613"/>
            </a:xfrm>
            <a:custGeom>
              <a:avLst/>
              <a:gdLst>
                <a:gd name="T0" fmla="*/ 30 w 31"/>
                <a:gd name="T1" fmla="*/ 15 h 20"/>
                <a:gd name="T2" fmla="*/ 4 w 31"/>
                <a:gd name="T3" fmla="*/ 0 h 20"/>
                <a:gd name="T4" fmla="*/ 3 w 31"/>
                <a:gd name="T5" fmla="*/ 0 h 20"/>
                <a:gd name="T6" fmla="*/ 1 w 31"/>
                <a:gd name="T7" fmla="*/ 1 h 20"/>
                <a:gd name="T8" fmla="*/ 2 w 31"/>
                <a:gd name="T9" fmla="*/ 4 h 20"/>
                <a:gd name="T10" fmla="*/ 27 w 31"/>
                <a:gd name="T11" fmla="*/ 19 h 20"/>
                <a:gd name="T12" fmla="*/ 30 w 31"/>
                <a:gd name="T13" fmla="*/ 18 h 20"/>
                <a:gd name="T14" fmla="*/ 30 w 31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0" y="15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7"/>
                    <a:pt x="31" y="16"/>
                    <a:pt x="30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5" name="Freeform 155">
              <a:extLst>
                <a:ext uri="{FF2B5EF4-FFF2-40B4-BE49-F238E27FC236}">
                  <a16:creationId xmlns:a16="http://schemas.microsoft.com/office/drawing/2014/main" id="{08CC98BD-E6DE-4CE2-B6DD-AEF72F72A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925" y="1382715"/>
              <a:ext cx="115888" cy="76200"/>
            </a:xfrm>
            <a:custGeom>
              <a:avLst/>
              <a:gdLst>
                <a:gd name="T0" fmla="*/ 1 w 31"/>
                <a:gd name="T1" fmla="*/ 4 h 20"/>
                <a:gd name="T2" fmla="*/ 27 w 31"/>
                <a:gd name="T3" fmla="*/ 19 h 20"/>
                <a:gd name="T4" fmla="*/ 30 w 31"/>
                <a:gd name="T5" fmla="*/ 18 h 20"/>
                <a:gd name="T6" fmla="*/ 30 w 31"/>
                <a:gd name="T7" fmla="*/ 16 h 20"/>
                <a:gd name="T8" fmla="*/ 29 w 31"/>
                <a:gd name="T9" fmla="*/ 15 h 20"/>
                <a:gd name="T10" fmla="*/ 4 w 31"/>
                <a:gd name="T11" fmla="*/ 0 h 20"/>
                <a:gd name="T12" fmla="*/ 3 w 31"/>
                <a:gd name="T13" fmla="*/ 0 h 20"/>
                <a:gd name="T14" fmla="*/ 1 w 31"/>
                <a:gd name="T15" fmla="*/ 1 h 20"/>
                <a:gd name="T16" fmla="*/ 0 w 31"/>
                <a:gd name="T17" fmla="*/ 3 h 20"/>
                <a:gd name="T18" fmla="*/ 1 w 31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4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8"/>
                    <a:pt x="31" y="17"/>
                    <a:pt x="30" y="16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6" name="Freeform 156">
              <a:extLst>
                <a:ext uri="{FF2B5EF4-FFF2-40B4-BE49-F238E27FC236}">
                  <a16:creationId xmlns:a16="http://schemas.microsoft.com/office/drawing/2014/main" id="{2065E618-4411-47DA-BF67-F1A47222B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1604965"/>
              <a:ext cx="71438" cy="112713"/>
            </a:xfrm>
            <a:custGeom>
              <a:avLst/>
              <a:gdLst>
                <a:gd name="T0" fmla="*/ 18 w 19"/>
                <a:gd name="T1" fmla="*/ 0 h 30"/>
                <a:gd name="T2" fmla="*/ 17 w 19"/>
                <a:gd name="T3" fmla="*/ 0 h 30"/>
                <a:gd name="T4" fmla="*/ 15 w 19"/>
                <a:gd name="T5" fmla="*/ 1 h 30"/>
                <a:gd name="T6" fmla="*/ 0 w 19"/>
                <a:gd name="T7" fmla="*/ 26 h 30"/>
                <a:gd name="T8" fmla="*/ 1 w 19"/>
                <a:gd name="T9" fmla="*/ 30 h 30"/>
                <a:gd name="T10" fmla="*/ 4 w 19"/>
                <a:gd name="T11" fmla="*/ 29 h 30"/>
                <a:gd name="T12" fmla="*/ 19 w 19"/>
                <a:gd name="T13" fmla="*/ 3 h 30"/>
                <a:gd name="T14" fmla="*/ 19 w 19"/>
                <a:gd name="T15" fmla="*/ 1 h 30"/>
                <a:gd name="T16" fmla="*/ 18 w 19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9"/>
                    <a:pt x="1" y="30"/>
                  </a:cubicBezTo>
                  <a:cubicBezTo>
                    <a:pt x="2" y="30"/>
                    <a:pt x="4" y="30"/>
                    <a:pt x="4" y="29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" name="Freeform 157">
              <a:extLst>
                <a:ext uri="{FF2B5EF4-FFF2-40B4-BE49-F238E27FC236}">
                  <a16:creationId xmlns:a16="http://schemas.microsoft.com/office/drawing/2014/main" id="{4DCDBC88-51BE-45DC-8362-A19DB095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688" y="1296989"/>
              <a:ext cx="74613" cy="115888"/>
            </a:xfrm>
            <a:custGeom>
              <a:avLst/>
              <a:gdLst>
                <a:gd name="T0" fmla="*/ 2 w 20"/>
                <a:gd name="T1" fmla="*/ 30 h 31"/>
                <a:gd name="T2" fmla="*/ 5 w 20"/>
                <a:gd name="T3" fmla="*/ 29 h 31"/>
                <a:gd name="T4" fmla="*/ 20 w 20"/>
                <a:gd name="T5" fmla="*/ 4 h 31"/>
                <a:gd name="T6" fmla="*/ 19 w 20"/>
                <a:gd name="T7" fmla="*/ 1 h 31"/>
                <a:gd name="T8" fmla="*/ 18 w 20"/>
                <a:gd name="T9" fmla="*/ 0 h 31"/>
                <a:gd name="T10" fmla="*/ 16 w 20"/>
                <a:gd name="T11" fmla="*/ 2 h 31"/>
                <a:gd name="T12" fmla="*/ 1 w 20"/>
                <a:gd name="T13" fmla="*/ 27 h 31"/>
                <a:gd name="T14" fmla="*/ 2 w 20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2" y="30"/>
                  </a:moveTo>
                  <a:cubicBezTo>
                    <a:pt x="3" y="31"/>
                    <a:pt x="4" y="31"/>
                    <a:pt x="5" y="2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1" y="30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68" name="Freeform 111">
            <a:extLst>
              <a:ext uri="{FF2B5EF4-FFF2-40B4-BE49-F238E27FC236}">
                <a16:creationId xmlns:a16="http://schemas.microsoft.com/office/drawing/2014/main" id="{0DF72E7F-70D6-4A5D-98C3-4F9EC858A78D}"/>
              </a:ext>
            </a:extLst>
          </p:cNvPr>
          <p:cNvSpPr>
            <a:spLocks noEditPoints="1"/>
          </p:cNvSpPr>
          <p:nvPr/>
        </p:nvSpPr>
        <p:spPr bwMode="auto">
          <a:xfrm>
            <a:off x="10823284" y="1366708"/>
            <a:ext cx="468000" cy="437996"/>
          </a:xfrm>
          <a:custGeom>
            <a:avLst/>
            <a:gdLst>
              <a:gd name="T0" fmla="*/ 98 w 132"/>
              <a:gd name="T1" fmla="*/ 9 h 128"/>
              <a:gd name="T2" fmla="*/ 11 w 132"/>
              <a:gd name="T3" fmla="*/ 32 h 128"/>
              <a:gd name="T4" fmla="*/ 34 w 132"/>
              <a:gd name="T5" fmla="*/ 119 h 128"/>
              <a:gd name="T6" fmla="*/ 121 w 132"/>
              <a:gd name="T7" fmla="*/ 96 h 128"/>
              <a:gd name="T8" fmla="*/ 125 w 132"/>
              <a:gd name="T9" fmla="*/ 55 h 128"/>
              <a:gd name="T10" fmla="*/ 125 w 132"/>
              <a:gd name="T11" fmla="*/ 65 h 128"/>
              <a:gd name="T12" fmla="*/ 97 w 132"/>
              <a:gd name="T13" fmla="*/ 79 h 128"/>
              <a:gd name="T14" fmla="*/ 125 w 132"/>
              <a:gd name="T15" fmla="*/ 55 h 128"/>
              <a:gd name="T16" fmla="*/ 123 w 132"/>
              <a:gd name="T17" fmla="*/ 46 h 128"/>
              <a:gd name="T18" fmla="*/ 93 w 132"/>
              <a:gd name="T19" fmla="*/ 77 h 128"/>
              <a:gd name="T20" fmla="*/ 119 w 132"/>
              <a:gd name="T21" fmla="*/ 36 h 128"/>
              <a:gd name="T22" fmla="*/ 111 w 132"/>
              <a:gd name="T23" fmla="*/ 25 h 128"/>
              <a:gd name="T24" fmla="*/ 116 w 132"/>
              <a:gd name="T25" fmla="*/ 31 h 128"/>
              <a:gd name="T26" fmla="*/ 79 w 132"/>
              <a:gd name="T27" fmla="*/ 69 h 128"/>
              <a:gd name="T28" fmla="*/ 110 w 132"/>
              <a:gd name="T29" fmla="*/ 24 h 128"/>
              <a:gd name="T30" fmla="*/ 68 w 132"/>
              <a:gd name="T31" fmla="*/ 5 h 128"/>
              <a:gd name="T32" fmla="*/ 77 w 132"/>
              <a:gd name="T33" fmla="*/ 6 h 128"/>
              <a:gd name="T34" fmla="*/ 68 w 132"/>
              <a:gd name="T35" fmla="*/ 17 h 128"/>
              <a:gd name="T36" fmla="*/ 68 w 132"/>
              <a:gd name="T37" fmla="*/ 24 h 128"/>
              <a:gd name="T38" fmla="*/ 85 w 132"/>
              <a:gd name="T39" fmla="*/ 8 h 128"/>
              <a:gd name="T40" fmla="*/ 95 w 132"/>
              <a:gd name="T41" fmla="*/ 12 h 128"/>
              <a:gd name="T42" fmla="*/ 68 w 132"/>
              <a:gd name="T43" fmla="*/ 24 h 128"/>
              <a:gd name="T44" fmla="*/ 99 w 132"/>
              <a:gd name="T45" fmla="*/ 14 h 128"/>
              <a:gd name="T46" fmla="*/ 106 w 132"/>
              <a:gd name="T47" fmla="*/ 20 h 128"/>
              <a:gd name="T48" fmla="*/ 68 w 132"/>
              <a:gd name="T49" fmla="*/ 59 h 128"/>
              <a:gd name="T50" fmla="*/ 115 w 132"/>
              <a:gd name="T51" fmla="*/ 97 h 128"/>
              <a:gd name="T52" fmla="*/ 95 w 132"/>
              <a:gd name="T53" fmla="*/ 116 h 128"/>
              <a:gd name="T54" fmla="*/ 51 w 132"/>
              <a:gd name="T55" fmla="*/ 121 h 128"/>
              <a:gd name="T56" fmla="*/ 19 w 132"/>
              <a:gd name="T57" fmla="*/ 100 h 128"/>
              <a:gd name="T58" fmla="*/ 7 w 132"/>
              <a:gd name="T59" fmla="*/ 57 h 128"/>
              <a:gd name="T60" fmla="*/ 24 w 132"/>
              <a:gd name="T61" fmla="*/ 22 h 128"/>
              <a:gd name="T62" fmla="*/ 62 w 132"/>
              <a:gd name="T63" fmla="*/ 5 h 128"/>
              <a:gd name="T64" fmla="*/ 64 w 132"/>
              <a:gd name="T65" fmla="*/ 64 h 128"/>
              <a:gd name="T66" fmla="*/ 116 w 132"/>
              <a:gd name="T67" fmla="*/ 96 h 128"/>
              <a:gd name="T68" fmla="*/ 119 w 132"/>
              <a:gd name="T69" fmla="*/ 92 h 128"/>
              <a:gd name="T70" fmla="*/ 125 w 132"/>
              <a:gd name="T71" fmla="*/ 72 h 128"/>
              <a:gd name="T72" fmla="*/ 119 w 132"/>
              <a:gd name="T73" fmla="*/ 9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2" h="128">
                <a:moveTo>
                  <a:pt x="128" y="47"/>
                </a:moveTo>
                <a:cubicBezTo>
                  <a:pt x="123" y="31"/>
                  <a:pt x="113" y="17"/>
                  <a:pt x="98" y="9"/>
                </a:cubicBezTo>
                <a:cubicBezTo>
                  <a:pt x="88" y="3"/>
                  <a:pt x="77" y="0"/>
                  <a:pt x="66" y="0"/>
                </a:cubicBezTo>
                <a:cubicBezTo>
                  <a:pt x="43" y="0"/>
                  <a:pt x="22" y="12"/>
                  <a:pt x="11" y="32"/>
                </a:cubicBezTo>
                <a:cubicBezTo>
                  <a:pt x="2" y="47"/>
                  <a:pt x="0" y="64"/>
                  <a:pt x="4" y="81"/>
                </a:cubicBezTo>
                <a:cubicBezTo>
                  <a:pt x="9" y="97"/>
                  <a:pt x="19" y="111"/>
                  <a:pt x="34" y="119"/>
                </a:cubicBezTo>
                <a:cubicBezTo>
                  <a:pt x="44" y="125"/>
                  <a:pt x="55" y="128"/>
                  <a:pt x="66" y="128"/>
                </a:cubicBezTo>
                <a:cubicBezTo>
                  <a:pt x="89" y="128"/>
                  <a:pt x="110" y="116"/>
                  <a:pt x="121" y="96"/>
                </a:cubicBezTo>
                <a:cubicBezTo>
                  <a:pt x="130" y="81"/>
                  <a:pt x="132" y="64"/>
                  <a:pt x="128" y="47"/>
                </a:cubicBezTo>
                <a:close/>
                <a:moveTo>
                  <a:pt x="125" y="55"/>
                </a:moveTo>
                <a:cubicBezTo>
                  <a:pt x="125" y="58"/>
                  <a:pt x="125" y="61"/>
                  <a:pt x="125" y="65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97" y="79"/>
                  <a:pt x="97" y="79"/>
                  <a:pt x="97" y="79"/>
                </a:cubicBezTo>
                <a:cubicBezTo>
                  <a:pt x="124" y="52"/>
                  <a:pt x="124" y="52"/>
                  <a:pt x="124" y="52"/>
                </a:cubicBezTo>
                <a:lnTo>
                  <a:pt x="125" y="55"/>
                </a:lnTo>
                <a:close/>
                <a:moveTo>
                  <a:pt x="120" y="38"/>
                </a:moveTo>
                <a:cubicBezTo>
                  <a:pt x="121" y="41"/>
                  <a:pt x="122" y="43"/>
                  <a:pt x="123" y="46"/>
                </a:cubicBezTo>
                <a:cubicBezTo>
                  <a:pt x="123" y="47"/>
                  <a:pt x="123" y="47"/>
                  <a:pt x="123" y="47"/>
                </a:cubicBezTo>
                <a:cubicBezTo>
                  <a:pt x="93" y="77"/>
                  <a:pt x="93" y="77"/>
                  <a:pt x="93" y="77"/>
                </a:cubicBezTo>
                <a:cubicBezTo>
                  <a:pt x="84" y="71"/>
                  <a:pt x="84" y="71"/>
                  <a:pt x="84" y="71"/>
                </a:cubicBezTo>
                <a:cubicBezTo>
                  <a:pt x="119" y="36"/>
                  <a:pt x="119" y="36"/>
                  <a:pt x="119" y="36"/>
                </a:cubicBezTo>
                <a:lnTo>
                  <a:pt x="120" y="38"/>
                </a:lnTo>
                <a:close/>
                <a:moveTo>
                  <a:pt x="111" y="25"/>
                </a:moveTo>
                <a:cubicBezTo>
                  <a:pt x="112" y="26"/>
                  <a:pt x="113" y="27"/>
                  <a:pt x="113" y="28"/>
                </a:cubicBezTo>
                <a:cubicBezTo>
                  <a:pt x="114" y="29"/>
                  <a:pt x="115" y="30"/>
                  <a:pt x="116" y="31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79" y="69"/>
                  <a:pt x="79" y="69"/>
                  <a:pt x="79" y="69"/>
                </a:cubicBezTo>
                <a:cubicBezTo>
                  <a:pt x="70" y="64"/>
                  <a:pt x="70" y="64"/>
                  <a:pt x="70" y="64"/>
                </a:cubicBezTo>
                <a:cubicBezTo>
                  <a:pt x="110" y="24"/>
                  <a:pt x="110" y="24"/>
                  <a:pt x="110" y="24"/>
                </a:cubicBezTo>
                <a:lnTo>
                  <a:pt x="111" y="25"/>
                </a:lnTo>
                <a:close/>
                <a:moveTo>
                  <a:pt x="68" y="5"/>
                </a:moveTo>
                <a:cubicBezTo>
                  <a:pt x="70" y="5"/>
                  <a:pt x="70" y="5"/>
                  <a:pt x="70" y="5"/>
                </a:cubicBezTo>
                <a:cubicBezTo>
                  <a:pt x="72" y="5"/>
                  <a:pt x="75" y="5"/>
                  <a:pt x="77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68" y="17"/>
                  <a:pt x="68" y="17"/>
                  <a:pt x="68" y="17"/>
                </a:cubicBezTo>
                <a:lnTo>
                  <a:pt x="68" y="5"/>
                </a:lnTo>
                <a:close/>
                <a:moveTo>
                  <a:pt x="68" y="24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8" y="9"/>
                  <a:pt x="91" y="10"/>
                  <a:pt x="93" y="11"/>
                </a:cubicBezTo>
                <a:cubicBezTo>
                  <a:pt x="95" y="12"/>
                  <a:pt x="95" y="12"/>
                  <a:pt x="95" y="12"/>
                </a:cubicBezTo>
                <a:cubicBezTo>
                  <a:pt x="68" y="38"/>
                  <a:pt x="68" y="38"/>
                  <a:pt x="68" y="38"/>
                </a:cubicBezTo>
                <a:lnTo>
                  <a:pt x="68" y="24"/>
                </a:lnTo>
                <a:close/>
                <a:moveTo>
                  <a:pt x="68" y="45"/>
                </a:moveTo>
                <a:cubicBezTo>
                  <a:pt x="99" y="14"/>
                  <a:pt x="99" y="14"/>
                  <a:pt x="99" y="14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2" y="17"/>
                  <a:pt x="104" y="18"/>
                  <a:pt x="106" y="20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68" y="59"/>
                  <a:pt x="68" y="59"/>
                  <a:pt x="68" y="59"/>
                </a:cubicBezTo>
                <a:lnTo>
                  <a:pt x="68" y="45"/>
                </a:lnTo>
                <a:close/>
                <a:moveTo>
                  <a:pt x="115" y="97"/>
                </a:moveTo>
                <a:cubicBezTo>
                  <a:pt x="113" y="100"/>
                  <a:pt x="111" y="104"/>
                  <a:pt x="108" y="106"/>
                </a:cubicBezTo>
                <a:cubicBezTo>
                  <a:pt x="104" y="110"/>
                  <a:pt x="100" y="113"/>
                  <a:pt x="95" y="116"/>
                </a:cubicBezTo>
                <a:cubicBezTo>
                  <a:pt x="86" y="121"/>
                  <a:pt x="76" y="123"/>
                  <a:pt x="66" y="123"/>
                </a:cubicBezTo>
                <a:cubicBezTo>
                  <a:pt x="61" y="123"/>
                  <a:pt x="56" y="123"/>
                  <a:pt x="51" y="121"/>
                </a:cubicBezTo>
                <a:cubicBezTo>
                  <a:pt x="46" y="120"/>
                  <a:pt x="41" y="118"/>
                  <a:pt x="36" y="115"/>
                </a:cubicBezTo>
                <a:cubicBezTo>
                  <a:pt x="29" y="111"/>
                  <a:pt x="23" y="106"/>
                  <a:pt x="19" y="100"/>
                </a:cubicBezTo>
                <a:cubicBezTo>
                  <a:pt x="14" y="94"/>
                  <a:pt x="11" y="87"/>
                  <a:pt x="9" y="79"/>
                </a:cubicBezTo>
                <a:cubicBezTo>
                  <a:pt x="7" y="72"/>
                  <a:pt x="6" y="64"/>
                  <a:pt x="7" y="57"/>
                </a:cubicBezTo>
                <a:cubicBezTo>
                  <a:pt x="8" y="49"/>
                  <a:pt x="11" y="41"/>
                  <a:pt x="15" y="34"/>
                </a:cubicBezTo>
                <a:cubicBezTo>
                  <a:pt x="17" y="30"/>
                  <a:pt x="21" y="25"/>
                  <a:pt x="24" y="22"/>
                </a:cubicBezTo>
                <a:cubicBezTo>
                  <a:pt x="28" y="18"/>
                  <a:pt x="32" y="15"/>
                  <a:pt x="37" y="12"/>
                </a:cubicBezTo>
                <a:cubicBezTo>
                  <a:pt x="44" y="8"/>
                  <a:pt x="53" y="5"/>
                  <a:pt x="62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5"/>
                  <a:pt x="64" y="66"/>
                  <a:pt x="65" y="66"/>
                </a:cubicBezTo>
                <a:cubicBezTo>
                  <a:pt x="116" y="96"/>
                  <a:pt x="116" y="96"/>
                  <a:pt x="116" y="96"/>
                </a:cubicBezTo>
                <a:lnTo>
                  <a:pt x="115" y="97"/>
                </a:lnTo>
                <a:close/>
                <a:moveTo>
                  <a:pt x="119" y="92"/>
                </a:moveTo>
                <a:cubicBezTo>
                  <a:pt x="110" y="87"/>
                  <a:pt x="110" y="87"/>
                  <a:pt x="110" y="87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23" y="81"/>
                  <a:pt x="121" y="86"/>
                  <a:pt x="119" y="90"/>
                </a:cubicBezTo>
                <a:lnTo>
                  <a:pt x="119" y="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A191349-7909-4978-8A5C-D3E81388E6A6}"/>
              </a:ext>
            </a:extLst>
          </p:cNvPr>
          <p:cNvGrpSpPr/>
          <p:nvPr/>
        </p:nvGrpSpPr>
        <p:grpSpPr>
          <a:xfrm>
            <a:off x="5476661" y="3710172"/>
            <a:ext cx="468000" cy="468000"/>
            <a:chOff x="4411663" y="304800"/>
            <a:chExt cx="481013" cy="481013"/>
          </a:xfrm>
          <a:solidFill>
            <a:schemeClr val="accent4"/>
          </a:solidFill>
        </p:grpSpPr>
        <p:sp>
          <p:nvSpPr>
            <p:cNvPr id="70" name="Freeform 228">
              <a:extLst>
                <a:ext uri="{FF2B5EF4-FFF2-40B4-BE49-F238E27FC236}">
                  <a16:creationId xmlns:a16="http://schemas.microsoft.com/office/drawing/2014/main" id="{8C7B4F8A-967B-4372-B83D-65139D319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1663" y="304800"/>
              <a:ext cx="481013" cy="48101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6 w 128"/>
                <a:gd name="T11" fmla="*/ 106 h 128"/>
                <a:gd name="T12" fmla="*/ 87 w 128"/>
                <a:gd name="T13" fmla="*/ 119 h 128"/>
                <a:gd name="T14" fmla="*/ 64 w 128"/>
                <a:gd name="T15" fmla="*/ 123 h 128"/>
                <a:gd name="T16" fmla="*/ 41 w 128"/>
                <a:gd name="T17" fmla="*/ 119 h 128"/>
                <a:gd name="T18" fmla="*/ 22 w 128"/>
                <a:gd name="T19" fmla="*/ 106 h 128"/>
                <a:gd name="T20" fmla="*/ 9 w 128"/>
                <a:gd name="T21" fmla="*/ 87 h 128"/>
                <a:gd name="T22" fmla="*/ 5 w 128"/>
                <a:gd name="T23" fmla="*/ 64 h 128"/>
                <a:gd name="T24" fmla="*/ 9 w 128"/>
                <a:gd name="T25" fmla="*/ 41 h 128"/>
                <a:gd name="T26" fmla="*/ 22 w 128"/>
                <a:gd name="T27" fmla="*/ 22 h 128"/>
                <a:gd name="T28" fmla="*/ 41 w 128"/>
                <a:gd name="T29" fmla="*/ 9 h 128"/>
                <a:gd name="T30" fmla="*/ 87 w 128"/>
                <a:gd name="T31" fmla="*/ 9 h 128"/>
                <a:gd name="T32" fmla="*/ 106 w 128"/>
                <a:gd name="T33" fmla="*/ 22 h 128"/>
                <a:gd name="T34" fmla="*/ 119 w 128"/>
                <a:gd name="T35" fmla="*/ 41 h 128"/>
                <a:gd name="T36" fmla="*/ 123 w 128"/>
                <a:gd name="T37" fmla="*/ 64 h 128"/>
                <a:gd name="T38" fmla="*/ 119 w 128"/>
                <a:gd name="T39" fmla="*/ 87 h 128"/>
                <a:gd name="T40" fmla="*/ 106 w 128"/>
                <a:gd name="T41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6" y="106"/>
                  </a:moveTo>
                  <a:cubicBezTo>
                    <a:pt x="101" y="111"/>
                    <a:pt x="94" y="116"/>
                    <a:pt x="87" y="119"/>
                  </a:cubicBezTo>
                  <a:cubicBezTo>
                    <a:pt x="80" y="122"/>
                    <a:pt x="72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4" y="116"/>
                    <a:pt x="27" y="111"/>
                    <a:pt x="22" y="106"/>
                  </a:cubicBezTo>
                  <a:cubicBezTo>
                    <a:pt x="17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2" y="34"/>
                    <a:pt x="17" y="27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56" y="3"/>
                    <a:pt x="72" y="3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11" y="27"/>
                    <a:pt x="116" y="34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4"/>
                    <a:pt x="112" y="101"/>
                    <a:pt x="106" y="1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1" name="Oval 229">
              <a:extLst>
                <a:ext uri="{FF2B5EF4-FFF2-40B4-BE49-F238E27FC236}">
                  <a16:creationId xmlns:a16="http://schemas.microsoft.com/office/drawing/2014/main" id="{0FC983F2-054C-456F-9FC7-6D861316D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088" y="530225"/>
              <a:ext cx="30163" cy="301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2" name="Freeform 230">
              <a:extLst>
                <a:ext uri="{FF2B5EF4-FFF2-40B4-BE49-F238E27FC236}">
                  <a16:creationId xmlns:a16="http://schemas.microsoft.com/office/drawing/2014/main" id="{DF4C1738-D1CA-4F58-9164-5D75F9BE6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6763" y="381000"/>
              <a:ext cx="150813" cy="330200"/>
            </a:xfrm>
            <a:custGeom>
              <a:avLst/>
              <a:gdLst>
                <a:gd name="T0" fmla="*/ 40 w 40"/>
                <a:gd name="T1" fmla="*/ 43 h 88"/>
                <a:gd name="T2" fmla="*/ 40 w 40"/>
                <a:gd name="T3" fmla="*/ 43 h 88"/>
                <a:gd name="T4" fmla="*/ 22 w 40"/>
                <a:gd name="T5" fmla="*/ 2 h 88"/>
                <a:gd name="T6" fmla="*/ 18 w 40"/>
                <a:gd name="T7" fmla="*/ 2 h 88"/>
                <a:gd name="T8" fmla="*/ 0 w 40"/>
                <a:gd name="T9" fmla="*/ 43 h 88"/>
                <a:gd name="T10" fmla="*/ 0 w 40"/>
                <a:gd name="T11" fmla="*/ 44 h 88"/>
                <a:gd name="T12" fmla="*/ 0 w 40"/>
                <a:gd name="T13" fmla="*/ 45 h 88"/>
                <a:gd name="T14" fmla="*/ 0 w 40"/>
                <a:gd name="T15" fmla="*/ 45 h 88"/>
                <a:gd name="T16" fmla="*/ 18 w 40"/>
                <a:gd name="T17" fmla="*/ 86 h 88"/>
                <a:gd name="T18" fmla="*/ 22 w 40"/>
                <a:gd name="T19" fmla="*/ 86 h 88"/>
                <a:gd name="T20" fmla="*/ 40 w 40"/>
                <a:gd name="T21" fmla="*/ 45 h 88"/>
                <a:gd name="T22" fmla="*/ 40 w 40"/>
                <a:gd name="T23" fmla="*/ 44 h 88"/>
                <a:gd name="T24" fmla="*/ 40 w 40"/>
                <a:gd name="T25" fmla="*/ 44 h 88"/>
                <a:gd name="T26" fmla="*/ 40 w 40"/>
                <a:gd name="T27" fmla="*/ 44 h 88"/>
                <a:gd name="T28" fmla="*/ 40 w 40"/>
                <a:gd name="T29" fmla="*/ 43 h 88"/>
                <a:gd name="T30" fmla="*/ 20 w 40"/>
                <a:gd name="T31" fmla="*/ 80 h 88"/>
                <a:gd name="T32" fmla="*/ 4 w 40"/>
                <a:gd name="T33" fmla="*/ 44 h 88"/>
                <a:gd name="T34" fmla="*/ 20 w 40"/>
                <a:gd name="T35" fmla="*/ 9 h 88"/>
                <a:gd name="T36" fmla="*/ 36 w 40"/>
                <a:gd name="T37" fmla="*/ 44 h 88"/>
                <a:gd name="T38" fmla="*/ 20 w 40"/>
                <a:gd name="T3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88"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8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4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8"/>
                    <a:pt x="21" y="88"/>
                    <a:pt x="22" y="8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3"/>
                    <a:pt x="40" y="43"/>
                  </a:cubicBezTo>
                  <a:close/>
                  <a:moveTo>
                    <a:pt x="20" y="80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36" y="44"/>
                    <a:pt x="36" y="44"/>
                    <a:pt x="36" y="44"/>
                  </a:cubicBezTo>
                  <a:lnTo>
                    <a:pt x="20" y="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86CD1BD1-A73E-43DC-BD49-FDA7593F09DD}"/>
              </a:ext>
            </a:extLst>
          </p:cNvPr>
          <p:cNvSpPr txBox="1"/>
          <p:nvPr/>
        </p:nvSpPr>
        <p:spPr>
          <a:xfrm>
            <a:off x="7068648" y="1372196"/>
            <a:ext cx="3500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000" b="1" spc="300" dirty="0">
                <a:solidFill>
                  <a:srgbClr val="A13F0B"/>
                </a:solidFill>
                <a:latin typeface="微软雅黑"/>
                <a:ea typeface="微软雅黑"/>
              </a:rPr>
              <a:t>精确率</a:t>
            </a:r>
            <a:r>
              <a:rPr kumimoji="0" lang="zh-CN" altLang="en-US" sz="160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lang="en-US" altLang="zh-CN" sz="1600" spc="300" dirty="0">
                <a:solidFill>
                  <a:srgbClr val="A13F0B"/>
                </a:solidFill>
              </a:rPr>
              <a:t>Precision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5CCE9DF-0EA8-4B8F-9E4F-8ABBC593C0D6}"/>
              </a:ext>
            </a:extLst>
          </p:cNvPr>
          <p:cNvSpPr txBox="1"/>
          <p:nvPr/>
        </p:nvSpPr>
        <p:spPr>
          <a:xfrm>
            <a:off x="7068648" y="3699488"/>
            <a:ext cx="3500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000" b="1" spc="300" dirty="0">
                <a:solidFill>
                  <a:srgbClr val="A13F0B"/>
                </a:solidFill>
              </a:rPr>
              <a:t>F-measure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727F0D3-4973-4846-B730-65E7C4661A97}"/>
              </a:ext>
            </a:extLst>
          </p:cNvPr>
          <p:cNvSpPr txBox="1"/>
          <p:nvPr/>
        </p:nvSpPr>
        <p:spPr>
          <a:xfrm>
            <a:off x="1627757" y="3709181"/>
            <a:ext cx="3500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召回率</a:t>
            </a:r>
            <a:r>
              <a:rPr kumimoji="0" lang="zh-CN" altLang="en-US" sz="160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lang="en-US" altLang="zh-CN" sz="1600" spc="300" dirty="0">
                <a:solidFill>
                  <a:srgbClr val="A13F0B"/>
                </a:solidFill>
                <a:latin typeface="微软雅黑"/>
                <a:ea typeface="微软雅黑"/>
              </a:rPr>
              <a:t>Recall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23AE7465-EB9D-4588-8471-575EA4396B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8618" y="2723228"/>
            <a:ext cx="3380740" cy="73279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CFC3FF58-0EE8-4C96-826D-B128FB1997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58508" y="2860498"/>
            <a:ext cx="2294890" cy="59944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9BD96839-16E3-4D15-9D97-687CDA2791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13341" y="5150324"/>
            <a:ext cx="2056765" cy="67564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4776B093-09F8-4659-8E17-74F34C03A2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44133" y="5150324"/>
            <a:ext cx="3009265" cy="6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01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分类模型评价指标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EA4D75-4477-41D4-845A-A49B7E37BDCA}"/>
              </a:ext>
            </a:extLst>
          </p:cNvPr>
          <p:cNvSpPr/>
          <p:nvPr/>
        </p:nvSpPr>
        <p:spPr>
          <a:xfrm>
            <a:off x="660400" y="3618652"/>
            <a:ext cx="10858499" cy="222989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2CAF12-8A99-4C15-84A6-59B0436B21E1}"/>
              </a:ext>
            </a:extLst>
          </p:cNvPr>
          <p:cNvSpPr txBox="1"/>
          <p:nvPr/>
        </p:nvSpPr>
        <p:spPr>
          <a:xfrm>
            <a:off x="4742930" y="3794406"/>
            <a:ext cx="6387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spc="300" dirty="0">
                <a:solidFill>
                  <a:srgbClr val="006C39"/>
                </a:solidFill>
              </a:rPr>
              <a:t>AUC</a:t>
            </a:r>
            <a:r>
              <a:rPr lang="zh-CN" altLang="en-US" sz="2800" spc="300" dirty="0">
                <a:solidFill>
                  <a:srgbClr val="006C39"/>
                </a:solidFill>
              </a:rPr>
              <a:t>（</a:t>
            </a:r>
            <a:r>
              <a:rPr lang="en-US" altLang="zh-CN" sz="2800" spc="300" dirty="0">
                <a:solidFill>
                  <a:srgbClr val="006C39"/>
                </a:solidFill>
              </a:rPr>
              <a:t>Area Under Curve</a:t>
            </a:r>
            <a:r>
              <a:rPr lang="zh-CN" altLang="en-US" sz="2800" spc="300" dirty="0">
                <a:solidFill>
                  <a:srgbClr val="006C39"/>
                </a:solidFill>
              </a:rPr>
              <a:t>）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AD72D0-4A1F-4C04-A07D-950098902244}"/>
              </a:ext>
            </a:extLst>
          </p:cNvPr>
          <p:cNvSpPr txBox="1"/>
          <p:nvPr/>
        </p:nvSpPr>
        <p:spPr>
          <a:xfrm>
            <a:off x="4840356" y="4527849"/>
            <a:ext cx="6371594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>
              <a:lnSpc>
                <a:spcPct val="130000"/>
              </a:lnSpc>
              <a:buClr>
                <a:srgbClr val="8E0309"/>
              </a:buClr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指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ROC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曲线下的面积是多大，取值在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0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与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1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之间。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AUC = 1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，代表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ROC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曲线在纵轴上，预测完全准确。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任意多边形: 形状 31">
            <a:extLst>
              <a:ext uri="{FF2B5EF4-FFF2-40B4-BE49-F238E27FC236}">
                <a16:creationId xmlns:a16="http://schemas.microsoft.com/office/drawing/2014/main" id="{7585250D-68E4-44DC-ACC6-A77265D861FB}"/>
              </a:ext>
            </a:extLst>
          </p:cNvPr>
          <p:cNvSpPr/>
          <p:nvPr/>
        </p:nvSpPr>
        <p:spPr>
          <a:xfrm>
            <a:off x="10797420" y="3626006"/>
            <a:ext cx="379826" cy="562932"/>
          </a:xfrm>
          <a:custGeom>
            <a:avLst/>
            <a:gdLst>
              <a:gd name="connsiteX0" fmla="*/ 0 w 540000"/>
              <a:gd name="connsiteY0" fmla="*/ 0 h 997105"/>
              <a:gd name="connsiteX1" fmla="*/ 540000 w 540000"/>
              <a:gd name="connsiteY1" fmla="*/ 0 h 997105"/>
              <a:gd name="connsiteX2" fmla="*/ 540000 w 540000"/>
              <a:gd name="connsiteY2" fmla="*/ 997105 h 997105"/>
              <a:gd name="connsiteX3" fmla="*/ 270000 w 540000"/>
              <a:gd name="connsiteY3" fmla="*/ 763105 h 997105"/>
              <a:gd name="connsiteX4" fmla="*/ 0 w 540000"/>
              <a:gd name="connsiteY4" fmla="*/ 997105 h 99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997105">
                <a:moveTo>
                  <a:pt x="0" y="0"/>
                </a:moveTo>
                <a:lnTo>
                  <a:pt x="540000" y="0"/>
                </a:lnTo>
                <a:lnTo>
                  <a:pt x="540000" y="997105"/>
                </a:lnTo>
                <a:lnTo>
                  <a:pt x="270000" y="763105"/>
                </a:lnTo>
                <a:lnTo>
                  <a:pt x="0" y="997105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9EA4D75-4477-41D4-845A-A49B7E37BDCA}"/>
              </a:ext>
            </a:extLst>
          </p:cNvPr>
          <p:cNvSpPr/>
          <p:nvPr/>
        </p:nvSpPr>
        <p:spPr>
          <a:xfrm>
            <a:off x="660400" y="1243872"/>
            <a:ext cx="10858499" cy="222989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2CAF12-8A99-4C15-84A6-59B0436B21E1}"/>
              </a:ext>
            </a:extLst>
          </p:cNvPr>
          <p:cNvSpPr txBox="1"/>
          <p:nvPr/>
        </p:nvSpPr>
        <p:spPr>
          <a:xfrm>
            <a:off x="4742930" y="1555336"/>
            <a:ext cx="545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ROC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曲线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1AD72D0-4A1F-4C04-A07D-950098902244}"/>
              </a:ext>
            </a:extLst>
          </p:cNvPr>
          <p:cNvSpPr txBox="1"/>
          <p:nvPr/>
        </p:nvSpPr>
        <p:spPr>
          <a:xfrm>
            <a:off x="4840356" y="2176577"/>
            <a:ext cx="6371593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30000"/>
              </a:lnSpc>
              <a:buClr>
                <a:srgbClr val="8E0309"/>
              </a:buClr>
            </a:pPr>
            <a:r>
              <a:rPr lang="zh-CN" altLang="en-US" dirty="0"/>
              <a:t>以模型的“</a:t>
            </a:r>
            <a:r>
              <a:rPr lang="en-US" altLang="zh-CN" dirty="0"/>
              <a:t>FP”</a:t>
            </a:r>
            <a:r>
              <a:rPr lang="zh-CN" altLang="en-US" dirty="0"/>
              <a:t>与“</a:t>
            </a:r>
            <a:r>
              <a:rPr lang="en-US" altLang="zh-CN" dirty="0"/>
              <a:t>TP”</a:t>
            </a:r>
            <a:r>
              <a:rPr lang="zh-CN" altLang="en-US" dirty="0"/>
              <a:t>值分别为横纵轴的曲线。曲线越往左上角贴近说明模型效果越好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24" name="任意多边形: 形状 31">
            <a:extLst>
              <a:ext uri="{FF2B5EF4-FFF2-40B4-BE49-F238E27FC236}">
                <a16:creationId xmlns:a16="http://schemas.microsoft.com/office/drawing/2014/main" id="{7585250D-68E4-44DC-ACC6-A77265D861FB}"/>
              </a:ext>
            </a:extLst>
          </p:cNvPr>
          <p:cNvSpPr/>
          <p:nvPr/>
        </p:nvSpPr>
        <p:spPr>
          <a:xfrm>
            <a:off x="10797420" y="1251226"/>
            <a:ext cx="379826" cy="562932"/>
          </a:xfrm>
          <a:custGeom>
            <a:avLst/>
            <a:gdLst>
              <a:gd name="connsiteX0" fmla="*/ 0 w 540000"/>
              <a:gd name="connsiteY0" fmla="*/ 0 h 997105"/>
              <a:gd name="connsiteX1" fmla="*/ 540000 w 540000"/>
              <a:gd name="connsiteY1" fmla="*/ 0 h 997105"/>
              <a:gd name="connsiteX2" fmla="*/ 540000 w 540000"/>
              <a:gd name="connsiteY2" fmla="*/ 997105 h 997105"/>
              <a:gd name="connsiteX3" fmla="*/ 270000 w 540000"/>
              <a:gd name="connsiteY3" fmla="*/ 763105 h 997105"/>
              <a:gd name="connsiteX4" fmla="*/ 0 w 540000"/>
              <a:gd name="connsiteY4" fmla="*/ 997105 h 99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997105">
                <a:moveTo>
                  <a:pt x="0" y="0"/>
                </a:moveTo>
                <a:lnTo>
                  <a:pt x="540000" y="0"/>
                </a:lnTo>
                <a:lnTo>
                  <a:pt x="540000" y="997105"/>
                </a:lnTo>
                <a:lnTo>
                  <a:pt x="270000" y="763105"/>
                </a:lnTo>
                <a:lnTo>
                  <a:pt x="0" y="997105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B8CFD57-F8BE-43D7-A37F-0090C29E914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56" y="1598767"/>
            <a:ext cx="3975245" cy="366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9CD2648-A1F2-4071-BBA3-782515CE19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52" y="2831802"/>
            <a:ext cx="1726626" cy="58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E39E2A3-12EC-411D-BFD6-14081054F8F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821" y="2839647"/>
            <a:ext cx="1519603" cy="509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68327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评价</a:t>
            </a:r>
            <a:r>
              <a:rPr lang="en-US" altLang="zh-CN" dirty="0"/>
              <a:t>APT</a:t>
            </a:r>
            <a:r>
              <a:rPr lang="zh-CN" altLang="en-US" dirty="0"/>
              <a:t>分类模型的特殊方法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DC6EBC-080F-45D1-BFAB-99AE0E5724C8}"/>
              </a:ext>
            </a:extLst>
          </p:cNvPr>
          <p:cNvGrpSpPr/>
          <p:nvPr/>
        </p:nvGrpSpPr>
        <p:grpSpPr>
          <a:xfrm>
            <a:off x="658813" y="1064656"/>
            <a:ext cx="10711377" cy="1610958"/>
            <a:chOff x="2130963" y="1064656"/>
            <a:chExt cx="9260114" cy="161095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259B52F-FE6F-4E30-991B-CFEA50715CFA}"/>
                </a:ext>
              </a:extLst>
            </p:cNvPr>
            <p:cNvSpPr/>
            <p:nvPr/>
          </p:nvSpPr>
          <p:spPr>
            <a:xfrm>
              <a:off x="2130963" y="1064656"/>
              <a:ext cx="9260114" cy="16109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1F29BFAE-7147-4B28-AD77-531BA768ABCE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3" y="1064656"/>
              <a:ext cx="0" cy="1610958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占位符 11">
              <a:extLst>
                <a:ext uri="{FF2B5EF4-FFF2-40B4-BE49-F238E27FC236}">
                  <a16:creationId xmlns:a16="http://schemas.microsoft.com/office/drawing/2014/main" id="{F3736761-C8E0-48EE-8521-4BE1F3C85110}"/>
                </a:ext>
              </a:extLst>
            </p:cNvPr>
            <p:cNvSpPr txBox="1">
              <a:spLocks/>
            </p:cNvSpPr>
            <p:nvPr/>
          </p:nvSpPr>
          <p:spPr>
            <a:xfrm>
              <a:off x="5559867" y="1782285"/>
              <a:ext cx="5769421" cy="736511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fontAlgn="base">
                <a:spcAft>
                  <a:spcPct val="0"/>
                </a:spcAft>
                <a:buNone/>
              </a:pPr>
              <a:r>
                <a:rPr lang="zh-CN" altLang="en-US" sz="1800" dirty="0">
                  <a:solidFill>
                    <a:prstClr val="black"/>
                  </a:solidFill>
                </a:rPr>
                <a:t>指把所有的类放在一起算。例如对于</a:t>
              </a:r>
              <a:r>
                <a:rPr lang="en-US" altLang="zh-CN" sz="1800" dirty="0">
                  <a:solidFill>
                    <a:prstClr val="black"/>
                  </a:solidFill>
                </a:rPr>
                <a:t>precision</a:t>
              </a:r>
              <a:r>
                <a:rPr lang="zh-CN" altLang="en-US" sz="1800" dirty="0">
                  <a:solidFill>
                    <a:prstClr val="black"/>
                  </a:solidFill>
                </a:rPr>
                <a:t>，就是把所有类的</a:t>
              </a:r>
              <a:r>
                <a:rPr lang="en-US" altLang="zh-CN" sz="1800" dirty="0">
                  <a:solidFill>
                    <a:prstClr val="black"/>
                  </a:solidFill>
                </a:rPr>
                <a:t>TP</a:t>
              </a:r>
              <a:r>
                <a:rPr lang="zh-CN" altLang="en-US" sz="1800" dirty="0">
                  <a:solidFill>
                    <a:prstClr val="black"/>
                  </a:solidFill>
                </a:rPr>
                <a:t>加和，再除以所有类的</a:t>
              </a:r>
              <a:r>
                <a:rPr lang="en-US" altLang="zh-CN" sz="1800" dirty="0">
                  <a:solidFill>
                    <a:prstClr val="black"/>
                  </a:solidFill>
                </a:rPr>
                <a:t>TP</a:t>
              </a:r>
              <a:r>
                <a:rPr lang="zh-CN" altLang="en-US" sz="1800" dirty="0">
                  <a:solidFill>
                    <a:prstClr val="black"/>
                  </a:solidFill>
                </a:rPr>
                <a:t>和</a:t>
              </a:r>
              <a:r>
                <a:rPr lang="en-US" altLang="zh-CN" sz="1800" dirty="0">
                  <a:solidFill>
                    <a:prstClr val="black"/>
                  </a:solidFill>
                </a:rPr>
                <a:t>FN</a:t>
              </a:r>
              <a:r>
                <a:rPr lang="zh-CN" altLang="en-US" sz="1800" dirty="0">
                  <a:solidFill>
                    <a:prstClr val="black"/>
                  </a:solidFill>
                </a:rPr>
                <a:t>的加和。因此</a:t>
              </a:r>
              <a:r>
                <a:rPr lang="en-US" altLang="zh-CN" sz="1800" dirty="0">
                  <a:solidFill>
                    <a:prstClr val="black"/>
                  </a:solidFill>
                </a:rPr>
                <a:t>micro</a:t>
              </a:r>
              <a:r>
                <a:rPr lang="zh-CN" altLang="en-US" sz="1800" dirty="0">
                  <a:solidFill>
                    <a:prstClr val="black"/>
                  </a:solidFill>
                </a:rPr>
                <a:t>方法下的</a:t>
              </a:r>
              <a:r>
                <a:rPr lang="en-US" altLang="zh-CN" sz="1800" dirty="0">
                  <a:solidFill>
                    <a:prstClr val="black"/>
                  </a:solidFill>
                </a:rPr>
                <a:t>precision</a:t>
              </a:r>
              <a:r>
                <a:rPr lang="zh-CN" altLang="en-US" sz="1800" dirty="0">
                  <a:solidFill>
                    <a:prstClr val="black"/>
                  </a:solidFill>
                </a:rPr>
                <a:t>和</a:t>
              </a:r>
              <a:r>
                <a:rPr lang="en-US" altLang="zh-CN" sz="1800" dirty="0">
                  <a:solidFill>
                    <a:prstClr val="black"/>
                  </a:solidFill>
                </a:rPr>
                <a:t>recall</a:t>
              </a:r>
              <a:r>
                <a:rPr lang="zh-CN" altLang="en-US" sz="1800" dirty="0">
                  <a:solidFill>
                    <a:prstClr val="black"/>
                  </a:solidFill>
                </a:rPr>
                <a:t>都等于</a:t>
              </a:r>
              <a:r>
                <a:rPr lang="en-US" altLang="zh-CN" sz="1800" dirty="0">
                  <a:solidFill>
                    <a:prstClr val="black"/>
                  </a:solidFill>
                </a:rPr>
                <a:t>accuracy</a:t>
              </a:r>
              <a:r>
                <a:rPr lang="zh-CN" altLang="en-US" sz="1800" dirty="0">
                  <a:solidFill>
                    <a:prstClr val="black"/>
                  </a:solidFill>
                </a:rPr>
                <a:t>。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5" name="文本占位符 6">
              <a:extLst>
                <a:ext uri="{FF2B5EF4-FFF2-40B4-BE49-F238E27FC236}">
                  <a16:creationId xmlns:a16="http://schemas.microsoft.com/office/drawing/2014/main" id="{5D8D9A45-5BD7-4FF8-AAEF-A268ADF4D75A}"/>
                </a:ext>
              </a:extLst>
            </p:cNvPr>
            <p:cNvSpPr txBox="1">
              <a:spLocks/>
            </p:cNvSpPr>
            <p:nvPr/>
          </p:nvSpPr>
          <p:spPr>
            <a:xfrm>
              <a:off x="5578789" y="1238822"/>
              <a:ext cx="4651141" cy="516187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fontAlgn="base">
                <a:spcAft>
                  <a:spcPct val="0"/>
                </a:spcAft>
                <a:buNone/>
              </a:pPr>
              <a:r>
                <a:rPr lang="en-US" altLang="zh-CN" b="1" dirty="0">
                  <a:solidFill>
                    <a:srgbClr val="006C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micro</a:t>
              </a:r>
              <a:r>
                <a:rPr lang="zh-CN" altLang="en-US" b="1" dirty="0">
                  <a:solidFill>
                    <a:srgbClr val="006C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71A67695-F8C2-4EF1-9469-03AA7C0B212B}"/>
                </a:ext>
              </a:extLst>
            </p:cNvPr>
            <p:cNvSpPr txBox="1"/>
            <p:nvPr/>
          </p:nvSpPr>
          <p:spPr>
            <a:xfrm>
              <a:off x="4910107" y="1398059"/>
              <a:ext cx="385316" cy="676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30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微软雅黑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2B4FF9B4-4E10-47AE-8EE1-A420719A9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6409" y="1736100"/>
              <a:ext cx="317156" cy="515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CAFEC91F-C0F0-4FC1-AF2A-D2964CA29B9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963" y="752636"/>
            <a:ext cx="3820160" cy="962025"/>
          </a:xfrm>
          <a:prstGeom prst="rect">
            <a:avLst/>
          </a:prstGeom>
          <a:noFill/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D2143FC0-F070-4DE9-A88A-25C087FC2135}"/>
              </a:ext>
            </a:extLst>
          </p:cNvPr>
          <p:cNvGrpSpPr/>
          <p:nvPr/>
        </p:nvGrpSpPr>
        <p:grpSpPr>
          <a:xfrm>
            <a:off x="660400" y="2783718"/>
            <a:ext cx="10712159" cy="1610958"/>
            <a:chOff x="2130963" y="1064656"/>
            <a:chExt cx="9260790" cy="1610958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CE52CE2-EC56-405E-A818-FDA8C517B652}"/>
                </a:ext>
              </a:extLst>
            </p:cNvPr>
            <p:cNvSpPr/>
            <p:nvPr/>
          </p:nvSpPr>
          <p:spPr>
            <a:xfrm>
              <a:off x="2130963" y="1064656"/>
              <a:ext cx="9260114" cy="16109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F06A8E4-9FDE-43E0-8582-C9D0FF4B1AD3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3" y="1064656"/>
              <a:ext cx="0" cy="1610958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占位符 11">
              <a:extLst>
                <a:ext uri="{FF2B5EF4-FFF2-40B4-BE49-F238E27FC236}">
                  <a16:creationId xmlns:a16="http://schemas.microsoft.com/office/drawing/2014/main" id="{FBF70DC8-3EF4-4B91-99E4-5B94D0C417DF}"/>
                </a:ext>
              </a:extLst>
            </p:cNvPr>
            <p:cNvSpPr txBox="1">
              <a:spLocks/>
            </p:cNvSpPr>
            <p:nvPr/>
          </p:nvSpPr>
          <p:spPr>
            <a:xfrm>
              <a:off x="5622332" y="1689606"/>
              <a:ext cx="5769421" cy="736511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fontAlgn="base">
                <a:spcAft>
                  <a:spcPct val="0"/>
                </a:spcAft>
                <a:buNone/>
              </a:pPr>
              <a:r>
                <a:rPr lang="zh-CN" altLang="en-US" sz="2000" dirty="0">
                  <a:solidFill>
                    <a:prstClr val="black"/>
                  </a:solidFill>
                </a:rPr>
                <a:t>先分别求出每个类的</a:t>
              </a:r>
              <a:r>
                <a:rPr lang="en-US" altLang="zh-CN" sz="2000" dirty="0">
                  <a:solidFill>
                    <a:prstClr val="black"/>
                  </a:solidFill>
                </a:rPr>
                <a:t>precision</a:t>
              </a:r>
              <a:r>
                <a:rPr lang="zh-CN" altLang="en-US" sz="2000" dirty="0">
                  <a:solidFill>
                    <a:prstClr val="black"/>
                  </a:solidFill>
                </a:rPr>
                <a:t>，再算术平均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" name="文本占位符 6">
              <a:extLst>
                <a:ext uri="{FF2B5EF4-FFF2-40B4-BE49-F238E27FC236}">
                  <a16:creationId xmlns:a16="http://schemas.microsoft.com/office/drawing/2014/main" id="{A23A8687-1F77-4AAE-9D42-E1D8512941EB}"/>
                </a:ext>
              </a:extLst>
            </p:cNvPr>
            <p:cNvSpPr txBox="1">
              <a:spLocks/>
            </p:cNvSpPr>
            <p:nvPr/>
          </p:nvSpPr>
          <p:spPr>
            <a:xfrm>
              <a:off x="5578789" y="1238822"/>
              <a:ext cx="4651141" cy="516187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fontAlgn="base">
                <a:spcAft>
                  <a:spcPct val="0"/>
                </a:spcAft>
                <a:buNone/>
              </a:pPr>
              <a:r>
                <a:rPr lang="en-US" altLang="zh-CN" b="1" dirty="0">
                  <a:solidFill>
                    <a:srgbClr val="006C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macro</a:t>
              </a:r>
              <a:r>
                <a:rPr lang="zh-CN" altLang="en-US" b="1" dirty="0">
                  <a:solidFill>
                    <a:srgbClr val="006C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5C64F13-777F-4DFF-BACD-18B383E24864}"/>
                </a:ext>
              </a:extLst>
            </p:cNvPr>
            <p:cNvSpPr txBox="1"/>
            <p:nvPr/>
          </p:nvSpPr>
          <p:spPr>
            <a:xfrm>
              <a:off x="4910107" y="1398059"/>
              <a:ext cx="385316" cy="676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spc="300" dirty="0">
                  <a:solidFill>
                    <a:srgbClr val="A13F0B"/>
                  </a:solidFill>
                  <a:latin typeface="微软雅黑"/>
                  <a:ea typeface="微软雅黑" panose="020B0503020204020204" pitchFamily="34" charset="-122"/>
                </a:rPr>
                <a:t>2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B8941F4-7C29-442F-81ED-9845A7B48E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6409" y="1736100"/>
              <a:ext cx="317156" cy="515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0059C8E-C2A6-4BC7-A364-F861C2BE90A8}"/>
              </a:ext>
            </a:extLst>
          </p:cNvPr>
          <p:cNvGrpSpPr/>
          <p:nvPr/>
        </p:nvGrpSpPr>
        <p:grpSpPr>
          <a:xfrm>
            <a:off x="660400" y="4502780"/>
            <a:ext cx="10712159" cy="1610958"/>
            <a:chOff x="2130963" y="1064656"/>
            <a:chExt cx="9260790" cy="1610958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AD228F5-DE0F-4584-B6D1-3BB66A414199}"/>
                </a:ext>
              </a:extLst>
            </p:cNvPr>
            <p:cNvSpPr/>
            <p:nvPr/>
          </p:nvSpPr>
          <p:spPr>
            <a:xfrm>
              <a:off x="2130963" y="1064656"/>
              <a:ext cx="9260114" cy="16109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192EBD7-4F9D-4E6F-B625-4E321E63F99B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3" y="1064656"/>
              <a:ext cx="0" cy="1610958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占位符 11">
              <a:extLst>
                <a:ext uri="{FF2B5EF4-FFF2-40B4-BE49-F238E27FC236}">
                  <a16:creationId xmlns:a16="http://schemas.microsoft.com/office/drawing/2014/main" id="{19175C9B-D79E-4CD5-9957-6712D6C65811}"/>
                </a:ext>
              </a:extLst>
            </p:cNvPr>
            <p:cNvSpPr txBox="1">
              <a:spLocks/>
            </p:cNvSpPr>
            <p:nvPr/>
          </p:nvSpPr>
          <p:spPr>
            <a:xfrm>
              <a:off x="5622332" y="1689606"/>
              <a:ext cx="5769421" cy="736511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fontAlgn="base">
                <a:spcAft>
                  <a:spcPct val="0"/>
                </a:spcAft>
                <a:buNone/>
              </a:pPr>
              <a:r>
                <a:rPr lang="zh-CN" altLang="en-US" sz="2000" dirty="0">
                  <a:solidFill>
                    <a:prstClr val="black"/>
                  </a:solidFill>
                </a:rPr>
                <a:t>是</a:t>
              </a:r>
              <a:r>
                <a:rPr lang="en-US" altLang="zh-CN" sz="2000" dirty="0">
                  <a:solidFill>
                    <a:prstClr val="black"/>
                  </a:solidFill>
                </a:rPr>
                <a:t>macro</a:t>
              </a:r>
              <a:r>
                <a:rPr lang="zh-CN" altLang="en-US" sz="2000" dirty="0">
                  <a:solidFill>
                    <a:prstClr val="black"/>
                  </a:solidFill>
                </a:rPr>
                <a:t>算法的改良版，不再取算术平均、乘以固定</a:t>
              </a:r>
              <a:r>
                <a:rPr lang="en-US" altLang="zh-CN" sz="2000" dirty="0">
                  <a:solidFill>
                    <a:prstClr val="black"/>
                  </a:solidFill>
                </a:rPr>
                <a:t>weight</a:t>
              </a:r>
              <a:r>
                <a:rPr lang="zh-CN" altLang="en-US" sz="2000" dirty="0">
                  <a:solidFill>
                    <a:prstClr val="black"/>
                  </a:solidFill>
                </a:rPr>
                <a:t>，而是乘以该类在总样本数中的占比。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5" name="文本占位符 6">
              <a:extLst>
                <a:ext uri="{FF2B5EF4-FFF2-40B4-BE49-F238E27FC236}">
                  <a16:creationId xmlns:a16="http://schemas.microsoft.com/office/drawing/2014/main" id="{2CF3A15F-647A-44B0-A949-24569CE36372}"/>
                </a:ext>
              </a:extLst>
            </p:cNvPr>
            <p:cNvSpPr txBox="1">
              <a:spLocks/>
            </p:cNvSpPr>
            <p:nvPr/>
          </p:nvSpPr>
          <p:spPr>
            <a:xfrm>
              <a:off x="5578789" y="1238822"/>
              <a:ext cx="4651141" cy="516187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fontAlgn="base">
                <a:spcAft>
                  <a:spcPct val="0"/>
                </a:spcAft>
                <a:buNone/>
              </a:pPr>
              <a:r>
                <a:rPr lang="en-US" altLang="zh-CN" b="1" dirty="0">
                  <a:solidFill>
                    <a:srgbClr val="006C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weighted</a:t>
              </a:r>
              <a:r>
                <a:rPr lang="zh-CN" altLang="en-US" b="1" dirty="0">
                  <a:solidFill>
                    <a:srgbClr val="006C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4B11E24-E527-4159-97FE-1A3C314D969C}"/>
                </a:ext>
              </a:extLst>
            </p:cNvPr>
            <p:cNvSpPr txBox="1"/>
            <p:nvPr/>
          </p:nvSpPr>
          <p:spPr>
            <a:xfrm>
              <a:off x="4910107" y="1398059"/>
              <a:ext cx="385316" cy="676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spc="300" dirty="0">
                  <a:solidFill>
                    <a:srgbClr val="A13F0B"/>
                  </a:solidFill>
                  <a:latin typeface="微软雅黑"/>
                  <a:ea typeface="微软雅黑" panose="020B0503020204020204" pitchFamily="34" charset="-122"/>
                </a:rPr>
                <a:t>3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F704FB2-C0F8-4A5D-996B-8C9533143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6409" y="1736100"/>
              <a:ext cx="317156" cy="515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BDB7B41E-15A3-4BEA-8E48-38F1D2B8BD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888" y="2803037"/>
            <a:ext cx="3817620" cy="866775"/>
          </a:xfrm>
          <a:prstGeom prst="rect">
            <a:avLst/>
          </a:prstGeom>
          <a:noFill/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0D620F3-CDBD-4B40-B5BB-97DE42CC9FE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73" y="4370110"/>
            <a:ext cx="3752850" cy="736600"/>
          </a:xfrm>
          <a:prstGeom prst="rect">
            <a:avLst/>
          </a:prstGeom>
          <a:noFill/>
        </p:spPr>
      </p:pic>
      <p:pic>
        <p:nvPicPr>
          <p:cNvPr id="50" name="图片占位符 20">
            <a:extLst>
              <a:ext uri="{FF2B5EF4-FFF2-40B4-BE49-F238E27FC236}">
                <a16:creationId xmlns:a16="http://schemas.microsoft.com/office/drawing/2014/main" id="{4F4C2DEB-FE3D-444B-807E-43F760142C6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079" y="1130300"/>
            <a:ext cx="2438400" cy="1450975"/>
          </a:xfrm>
          <a:prstGeom prst="rect">
            <a:avLst/>
          </a:prstGeom>
        </p:spPr>
      </p:pic>
      <p:pic>
        <p:nvPicPr>
          <p:cNvPr id="51" name="图片占位符 22">
            <a:extLst>
              <a:ext uri="{FF2B5EF4-FFF2-40B4-BE49-F238E27FC236}">
                <a16:creationId xmlns:a16="http://schemas.microsoft.com/office/drawing/2014/main" id="{57C3CBFA-D682-4046-A793-CA3FD68DB96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079" y="2871081"/>
            <a:ext cx="2438400" cy="1450975"/>
          </a:xfrm>
          <a:prstGeom prst="rect">
            <a:avLst/>
          </a:prstGeom>
        </p:spPr>
      </p:pic>
      <p:pic>
        <p:nvPicPr>
          <p:cNvPr id="52" name="图片占位符 24">
            <a:extLst>
              <a:ext uri="{FF2B5EF4-FFF2-40B4-BE49-F238E27FC236}">
                <a16:creationId xmlns:a16="http://schemas.microsoft.com/office/drawing/2014/main" id="{5EA473DA-C1FD-4D52-B774-24D9B3E7A82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079" y="4502780"/>
            <a:ext cx="2438400" cy="14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1293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遇到的困难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Problems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29569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0597DC09-2874-4C17-AAF0-C4C40543348B}"/>
              </a:ext>
            </a:extLst>
          </p:cNvPr>
          <p:cNvSpPr/>
          <p:nvPr/>
        </p:nvSpPr>
        <p:spPr>
          <a:xfrm>
            <a:off x="6096000" y="1333141"/>
            <a:ext cx="5435600" cy="4389376"/>
          </a:xfrm>
          <a:prstGeom prst="rect">
            <a:avLst/>
          </a:prstGeom>
          <a:solidFill>
            <a:srgbClr val="006C39"/>
          </a:solidFill>
          <a:ln w="28575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399C7E-A646-423A-A81A-33CB60BD2B9B}"/>
              </a:ext>
            </a:extLst>
          </p:cNvPr>
          <p:cNvSpPr/>
          <p:nvPr/>
        </p:nvSpPr>
        <p:spPr>
          <a:xfrm>
            <a:off x="6083300" y="1333141"/>
            <a:ext cx="5435600" cy="43893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遇到的困难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9F7488-70A1-4EFE-B7FB-1D1F5A9136B3}"/>
              </a:ext>
            </a:extLst>
          </p:cNvPr>
          <p:cNvSpPr/>
          <p:nvPr/>
        </p:nvSpPr>
        <p:spPr>
          <a:xfrm>
            <a:off x="660400" y="1333141"/>
            <a:ext cx="5435600" cy="4389376"/>
          </a:xfrm>
          <a:prstGeom prst="rect">
            <a:avLst/>
          </a:prstGeom>
          <a:solidFill>
            <a:schemeClr val="bg2"/>
          </a:solidFill>
          <a:ln w="28575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D82B473C-24BC-4079-8D28-B96C26E2642F}"/>
              </a:ext>
            </a:extLst>
          </p:cNvPr>
          <p:cNvSpPr/>
          <p:nvPr/>
        </p:nvSpPr>
        <p:spPr>
          <a:xfrm rot="5400000">
            <a:off x="6051370" y="3430202"/>
            <a:ext cx="292707" cy="195138"/>
          </a:xfrm>
          <a:prstGeom prst="triangle">
            <a:avLst/>
          </a:pr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280140-DC9E-4158-9141-E017629EDCEF}"/>
              </a:ext>
            </a:extLst>
          </p:cNvPr>
          <p:cNvSpPr txBox="1"/>
          <p:nvPr/>
        </p:nvSpPr>
        <p:spPr>
          <a:xfrm>
            <a:off x="6674790" y="1513653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解决的措施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B74EDB-BD31-48DE-A282-2A8F1B1D8DBA}"/>
              </a:ext>
            </a:extLst>
          </p:cNvPr>
          <p:cNvSpPr txBox="1"/>
          <p:nvPr/>
        </p:nvSpPr>
        <p:spPr>
          <a:xfrm>
            <a:off x="6674790" y="2437612"/>
            <a:ext cx="4572000" cy="324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重新配环境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58844B0-95A5-4EE9-93A4-81C5B7279E43}"/>
              </a:ext>
            </a:extLst>
          </p:cNvPr>
          <p:cNvCxnSpPr>
            <a:cxnSpLocks/>
          </p:cNvCxnSpPr>
          <p:nvPr/>
        </p:nvCxnSpPr>
        <p:spPr>
          <a:xfrm>
            <a:off x="6674790" y="2166539"/>
            <a:ext cx="5596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669298" y="2855298"/>
            <a:ext cx="4572000" cy="608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选择重新配置环境， 根据优先级关系，先后配置所需环境解决问题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1137295" y="1525195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遇到的困难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A7A3F5-CFFF-4208-B73C-4E1C3F9C5A16}"/>
              </a:ext>
            </a:extLst>
          </p:cNvPr>
          <p:cNvSpPr txBox="1"/>
          <p:nvPr/>
        </p:nvSpPr>
        <p:spPr>
          <a:xfrm>
            <a:off x="1137295" y="2448834"/>
            <a:ext cx="4572000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环境配置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0702481-5665-4A69-8FB5-75A4186979DC}"/>
              </a:ext>
            </a:extLst>
          </p:cNvPr>
          <p:cNvCxnSpPr>
            <a:cxnSpLocks/>
          </p:cNvCxnSpPr>
          <p:nvPr/>
        </p:nvCxnSpPr>
        <p:spPr>
          <a:xfrm>
            <a:off x="1137295" y="2184588"/>
            <a:ext cx="559638" cy="0"/>
          </a:xfrm>
          <a:prstGeom prst="line">
            <a:avLst/>
          </a:prstGeom>
          <a:ln w="38100">
            <a:solidFill>
              <a:srgbClr val="A13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5527BE9-EF01-4B40-B64F-26EC7A145FB4}"/>
              </a:ext>
            </a:extLst>
          </p:cNvPr>
          <p:cNvSpPr txBox="1"/>
          <p:nvPr/>
        </p:nvSpPr>
        <p:spPr>
          <a:xfrm>
            <a:off x="1137295" y="2855298"/>
            <a:ext cx="4572000" cy="928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在环境配置的过程中，存在</a:t>
            </a:r>
            <a:r>
              <a:rPr lang="en-US" altLang="zh-CN" sz="1600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Python</a:t>
            </a:r>
            <a:r>
              <a:rPr lang="zh-CN" altLang="en-US" sz="1600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包冗余的问题，并且存在依赖问题，导致无法解决环境配置问题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B74EDB-BD31-48DE-A282-2A8F1B1D8DBA}"/>
              </a:ext>
            </a:extLst>
          </p:cNvPr>
          <p:cNvSpPr txBox="1"/>
          <p:nvPr/>
        </p:nvSpPr>
        <p:spPr>
          <a:xfrm>
            <a:off x="6669298" y="3662411"/>
            <a:ext cx="4572000" cy="324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增大虚拟机存储空间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669298" y="3996161"/>
            <a:ext cx="4572000" cy="1568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Cuckoo</a:t>
            </a:r>
            <a:r>
              <a:rPr lang="zh-CN" altLang="en-US" sz="16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在进行内存分析后，提供删除文件的选项，但产生文件的速度远远快于删除文件的速度。选择的办法是增大虚拟机存储空间，且由于分析时间过长，可以进一步提高空间的利用效率。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A7A3F5-CFFF-4208-B73C-4E1C3F9C5A16}"/>
              </a:ext>
            </a:extLst>
          </p:cNvPr>
          <p:cNvSpPr txBox="1"/>
          <p:nvPr/>
        </p:nvSpPr>
        <p:spPr>
          <a:xfrm>
            <a:off x="1137295" y="3916281"/>
            <a:ext cx="4572000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内存分析功能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5527BE9-EF01-4B40-B64F-26EC7A145FB4}"/>
              </a:ext>
            </a:extLst>
          </p:cNvPr>
          <p:cNvSpPr txBox="1"/>
          <p:nvPr/>
        </p:nvSpPr>
        <p:spPr>
          <a:xfrm>
            <a:off x="1137295" y="4313790"/>
            <a:ext cx="4572000" cy="1248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为保证数据尽量完整，开启了内存分析功能。但是每次进行内存分析都需要等量的存储空间，导致无法一次性大批量的分析，效率严重降低。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54534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其他内容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Other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40320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选题介绍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23C30C-E821-4097-B27E-D8B1FA0FA6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2645" y="1026789"/>
            <a:ext cx="6206255" cy="5003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3EB24E-FE0D-4498-8616-DAE4D7B97315}"/>
              </a:ext>
            </a:extLst>
          </p:cNvPr>
          <p:cNvSpPr txBox="1"/>
          <p:nvPr/>
        </p:nvSpPr>
        <p:spPr>
          <a:xfrm>
            <a:off x="1121920" y="3118445"/>
            <a:ext cx="392792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GitHub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版本库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1121921" y="4789708"/>
            <a:ext cx="3927929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代码及环境备份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版本同步管理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DAE3BEC-0D40-461A-A5E2-07A3B7AD813B}"/>
              </a:ext>
            </a:extLst>
          </p:cNvPr>
          <p:cNvCxnSpPr>
            <a:cxnSpLocks/>
          </p:cNvCxnSpPr>
          <p:nvPr/>
        </p:nvCxnSpPr>
        <p:spPr>
          <a:xfrm>
            <a:off x="1121921" y="4691001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0E92ACCA-ABB7-4245-A4D2-0E6D8E81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849" y="1198403"/>
            <a:ext cx="6814361" cy="466056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359BA5B-D9AF-4AE2-853F-83684FCBA112}"/>
              </a:ext>
            </a:extLst>
          </p:cNvPr>
          <p:cNvSpPr/>
          <p:nvPr/>
        </p:nvSpPr>
        <p:spPr>
          <a:xfrm>
            <a:off x="1015345" y="5556263"/>
            <a:ext cx="45083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https://github.com/Tumiii/APT-Detection.git</a:t>
            </a:r>
          </a:p>
        </p:txBody>
      </p:sp>
    </p:spTree>
    <p:extLst>
      <p:ext uri="{BB962C8B-B14F-4D97-AF65-F5344CB8AC3E}">
        <p14:creationId xmlns:p14="http://schemas.microsoft.com/office/powerpoint/2010/main" val="224744331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F8F241-5884-4324-89EB-7E7DD690368F}"/>
              </a:ext>
            </a:extLst>
          </p:cNvPr>
          <p:cNvGrpSpPr/>
          <p:nvPr/>
        </p:nvGrpSpPr>
        <p:grpSpPr>
          <a:xfrm>
            <a:off x="5271139" y="1028700"/>
            <a:ext cx="1774845" cy="1259572"/>
            <a:chOff x="5576876" y="540040"/>
            <a:chExt cx="1774845" cy="125957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EA7B62-6DE3-4A1F-98CB-5688CB126664}"/>
                </a:ext>
              </a:extLst>
            </p:cNvPr>
            <p:cNvSpPr txBox="1"/>
            <p:nvPr/>
          </p:nvSpPr>
          <p:spPr>
            <a:xfrm>
              <a:off x="5576876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996A2D-6F8F-4BDB-BF80-2CAAC8837696}"/>
                </a:ext>
              </a:extLst>
            </p:cNvPr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工作进度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C4962F-6E74-4D33-A990-EC2DE600EA63}"/>
                </a:ext>
              </a:extLst>
            </p:cNvPr>
            <p:cNvSpPr txBox="1"/>
            <p:nvPr/>
          </p:nvSpPr>
          <p:spPr>
            <a:xfrm>
              <a:off x="5576876" y="1461058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Work Progress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BF7F901-DF5A-4293-9310-3AD065F94474}"/>
              </a:ext>
            </a:extLst>
          </p:cNvPr>
          <p:cNvGrpSpPr/>
          <p:nvPr/>
        </p:nvGrpSpPr>
        <p:grpSpPr>
          <a:xfrm>
            <a:off x="8398684" y="1028700"/>
            <a:ext cx="1774845" cy="1505793"/>
            <a:chOff x="8704421" y="540040"/>
            <a:chExt cx="1774845" cy="150579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CFA5364-3A41-4843-879E-64A20F8880BC}"/>
                </a:ext>
              </a:extLst>
            </p:cNvPr>
            <p:cNvSpPr txBox="1"/>
            <p:nvPr/>
          </p:nvSpPr>
          <p:spPr>
            <a:xfrm>
              <a:off x="8704421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A6CF73-DA4A-4F91-ADB9-614D5D71F726}"/>
                </a:ext>
              </a:extLst>
            </p:cNvPr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项目概况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82351F-1B65-48DD-9108-E84F967FFB4E}"/>
                </a:ext>
              </a:extLst>
            </p:cNvPr>
            <p:cNvSpPr txBox="1"/>
            <p:nvPr/>
          </p:nvSpPr>
          <p:spPr>
            <a:xfrm>
              <a:off x="8704421" y="1461058"/>
              <a:ext cx="9701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Project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DFE6BA-3D47-4F07-9A95-637A58BE9F57}"/>
              </a:ext>
            </a:extLst>
          </p:cNvPr>
          <p:cNvGrpSpPr/>
          <p:nvPr/>
        </p:nvGrpSpPr>
        <p:grpSpPr>
          <a:xfrm>
            <a:off x="5271139" y="2719407"/>
            <a:ext cx="1774845" cy="1229030"/>
            <a:chOff x="5576876" y="2230747"/>
            <a:chExt cx="1774845" cy="122903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2FB66B-F71F-467D-8748-17184692B485}"/>
                </a:ext>
              </a:extLst>
            </p:cNvPr>
            <p:cNvSpPr txBox="1"/>
            <p:nvPr/>
          </p:nvSpPr>
          <p:spPr>
            <a:xfrm>
              <a:off x="5576876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270E33-DDE9-4852-A0E5-284E9F13F239}"/>
                </a:ext>
              </a:extLst>
            </p:cNvPr>
            <p:cNvSpPr txBox="1"/>
            <p:nvPr/>
          </p:nvSpPr>
          <p:spPr>
            <a:xfrm>
              <a:off x="5576876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测试方案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B561C36-7754-4C53-BB0B-5109A0378F6F}"/>
                </a:ext>
              </a:extLst>
            </p:cNvPr>
            <p:cNvSpPr txBox="1"/>
            <p:nvPr/>
          </p:nvSpPr>
          <p:spPr>
            <a:xfrm>
              <a:off x="5576876" y="3121223"/>
              <a:ext cx="1154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Test Plan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985D56C-BA9C-4F8A-8189-6443C7F98C92}"/>
              </a:ext>
            </a:extLst>
          </p:cNvPr>
          <p:cNvGrpSpPr/>
          <p:nvPr/>
        </p:nvGrpSpPr>
        <p:grpSpPr>
          <a:xfrm>
            <a:off x="8398684" y="2719407"/>
            <a:ext cx="2172390" cy="1229030"/>
            <a:chOff x="8704421" y="2230747"/>
            <a:chExt cx="2172390" cy="122903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8A655AE-AE37-4E3A-B732-D8D9F3C56C85}"/>
                </a:ext>
              </a:extLst>
            </p:cNvPr>
            <p:cNvSpPr txBox="1"/>
            <p:nvPr/>
          </p:nvSpPr>
          <p:spPr>
            <a:xfrm>
              <a:off x="8704421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3DC2D5-346C-4F45-BFE7-9A51CF890A14}"/>
                </a:ext>
              </a:extLst>
            </p:cNvPr>
            <p:cNvSpPr txBox="1"/>
            <p:nvPr/>
          </p:nvSpPr>
          <p:spPr>
            <a:xfrm>
              <a:off x="8704421" y="2637526"/>
              <a:ext cx="2172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遇到的困难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79D15BD-0703-466F-A5B1-443852795E2B}"/>
                </a:ext>
              </a:extLst>
            </p:cNvPr>
            <p:cNvSpPr txBox="1"/>
            <p:nvPr/>
          </p:nvSpPr>
          <p:spPr>
            <a:xfrm>
              <a:off x="8704421" y="3121223"/>
              <a:ext cx="11929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Problems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D1B27E5-D377-47E9-A59B-0D2AB876D87A}"/>
              </a:ext>
            </a:extLst>
          </p:cNvPr>
          <p:cNvGrpSpPr/>
          <p:nvPr/>
        </p:nvGrpSpPr>
        <p:grpSpPr>
          <a:xfrm>
            <a:off x="5271139" y="4366570"/>
            <a:ext cx="1774845" cy="1242032"/>
            <a:chOff x="5576876" y="3877910"/>
            <a:chExt cx="1774845" cy="124203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4D09A40-F534-4BFE-9684-433DE001B6FC}"/>
                </a:ext>
              </a:extLst>
            </p:cNvPr>
            <p:cNvSpPr txBox="1"/>
            <p:nvPr/>
          </p:nvSpPr>
          <p:spPr>
            <a:xfrm>
              <a:off x="5576876" y="387791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6F88C9D-4FCB-4CCD-8515-7A3A500E6840}"/>
                </a:ext>
              </a:extLst>
            </p:cNvPr>
            <p:cNvSpPr txBox="1"/>
            <p:nvPr/>
          </p:nvSpPr>
          <p:spPr>
            <a:xfrm>
              <a:off x="5576876" y="429769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其他内容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5BBEA2-328D-4661-B08C-2E7D5E4DE5CB}"/>
                </a:ext>
              </a:extLst>
            </p:cNvPr>
            <p:cNvSpPr txBox="1"/>
            <p:nvPr/>
          </p:nvSpPr>
          <p:spPr>
            <a:xfrm>
              <a:off x="5576876" y="478138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Other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0467218" y="5849866"/>
            <a:ext cx="1052654" cy="108000"/>
            <a:chOff x="10467218" y="6126091"/>
            <a:chExt cx="1052654" cy="108000"/>
          </a:xfrm>
          <a:solidFill>
            <a:schemeClr val="accent1"/>
          </a:solidFill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5CDE1A13-92C8-4873-8597-04BE5D7CFE3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D4CB947-938F-471D-87BD-F95D26CB5809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292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/>
              <a:t>工作会议</a:t>
            </a:r>
            <a:endParaRPr lang="zh-CN" altLang="en-US" dirty="0"/>
          </a:p>
        </p:txBody>
      </p:sp>
      <p:sp>
        <p:nvSpPr>
          <p:cNvPr id="8" name="文本占位符 20">
            <a:extLst>
              <a:ext uri="{FF2B5EF4-FFF2-40B4-BE49-F238E27FC236}">
                <a16:creationId xmlns:a16="http://schemas.microsoft.com/office/drawing/2014/main" id="{6B616E3F-CAE2-4D50-BD0E-761C400525C0}"/>
              </a:ext>
            </a:extLst>
          </p:cNvPr>
          <p:cNvSpPr txBox="1">
            <a:spLocks/>
          </p:cNvSpPr>
          <p:nvPr/>
        </p:nvSpPr>
        <p:spPr>
          <a:xfrm>
            <a:off x="660400" y="5039052"/>
            <a:ext cx="7623139" cy="7482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1400" kern="100" dirty="0"/>
              <a:t>由组长确定会议讨论内容，本次会议主要是林湛组长与殷满鑫，张以宁，杜梁楷组员讨论接下来一周的编码工作，并重新对组员划分了工作，讨论了项目点的编码方向，并尝试使用编码进行了小样本集的运行与分析，获得了结果。各个组员认真参与讨论，发表自己的意见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0BEED05-6EE2-4387-BFA7-406A51EAA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69854"/>
              </p:ext>
            </p:extLst>
          </p:nvPr>
        </p:nvGraphicFramePr>
        <p:xfrm>
          <a:off x="6127750" y="820336"/>
          <a:ext cx="5998826" cy="2687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131">
                  <a:extLst>
                    <a:ext uri="{9D8B030D-6E8A-4147-A177-3AD203B41FA5}">
                      <a16:colId xmlns:a16="http://schemas.microsoft.com/office/drawing/2014/main" val="449791315"/>
                    </a:ext>
                  </a:extLst>
                </a:gridCol>
                <a:gridCol w="1165744">
                  <a:extLst>
                    <a:ext uri="{9D8B030D-6E8A-4147-A177-3AD203B41FA5}">
                      <a16:colId xmlns:a16="http://schemas.microsoft.com/office/drawing/2014/main" val="2201941855"/>
                    </a:ext>
                  </a:extLst>
                </a:gridCol>
                <a:gridCol w="1480266">
                  <a:extLst>
                    <a:ext uri="{9D8B030D-6E8A-4147-A177-3AD203B41FA5}">
                      <a16:colId xmlns:a16="http://schemas.microsoft.com/office/drawing/2014/main" val="3755133236"/>
                    </a:ext>
                  </a:extLst>
                </a:gridCol>
                <a:gridCol w="786652">
                  <a:extLst>
                    <a:ext uri="{9D8B030D-6E8A-4147-A177-3AD203B41FA5}">
                      <a16:colId xmlns:a16="http://schemas.microsoft.com/office/drawing/2014/main" val="2333767556"/>
                    </a:ext>
                  </a:extLst>
                </a:gridCol>
                <a:gridCol w="1533033">
                  <a:extLst>
                    <a:ext uri="{9D8B030D-6E8A-4147-A177-3AD203B41FA5}">
                      <a16:colId xmlns:a16="http://schemas.microsoft.com/office/drawing/2014/main" val="2716723594"/>
                    </a:ext>
                  </a:extLst>
                </a:gridCol>
              </a:tblGrid>
              <a:tr h="283278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500" kern="100">
                          <a:effectLst/>
                        </a:rPr>
                        <a:t>会议记录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980" marR="99980" marT="49990" marB="4999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02481"/>
                  </a:ext>
                </a:extLst>
              </a:tr>
              <a:tr h="191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会议主题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‘机器学习</a:t>
                      </a:r>
                      <a:r>
                        <a:rPr lang="en-US" sz="1100" kern="100">
                          <a:effectLst/>
                        </a:rPr>
                        <a:t>APT</a:t>
                      </a:r>
                      <a:r>
                        <a:rPr lang="zh-CN" sz="1100" kern="100">
                          <a:effectLst/>
                        </a:rPr>
                        <a:t>检测’周例会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980" marR="99980" marT="49990" marB="4999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会议日期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2021</a:t>
                      </a:r>
                      <a:r>
                        <a:rPr lang="zh-CN" sz="1100" kern="100">
                          <a:effectLst/>
                        </a:rPr>
                        <a:t>年</a:t>
                      </a:r>
                      <a:r>
                        <a:rPr lang="en-US" sz="1100" kern="100">
                          <a:effectLst/>
                        </a:rPr>
                        <a:t>8</a:t>
                      </a:r>
                      <a:r>
                        <a:rPr lang="zh-CN" sz="1100" kern="100">
                          <a:effectLst/>
                        </a:rPr>
                        <a:t>月</a:t>
                      </a:r>
                      <a:r>
                        <a:rPr lang="en-US" sz="1100" kern="100">
                          <a:effectLst/>
                        </a:rPr>
                        <a:t>30</a:t>
                      </a:r>
                      <a:r>
                        <a:rPr lang="zh-CN" sz="1100" kern="100">
                          <a:effectLst/>
                        </a:rPr>
                        <a:t>日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extLst>
                  <a:ext uri="{0D108BD9-81ED-4DB2-BD59-A6C34878D82A}">
                    <a16:rowId xmlns:a16="http://schemas.microsoft.com/office/drawing/2014/main" val="3575297597"/>
                  </a:ext>
                </a:extLst>
              </a:tr>
              <a:tr h="3499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会议地点</a:t>
                      </a:r>
                      <a:r>
                        <a:rPr lang="en-US" sz="1100" kern="100">
                          <a:effectLst/>
                        </a:rPr>
                        <a:t>/</a:t>
                      </a:r>
                      <a:r>
                        <a:rPr lang="zh-CN" sz="1100" kern="100">
                          <a:effectLst/>
                        </a:rPr>
                        <a:t>时间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研究生楼</a:t>
                      </a:r>
                      <a:r>
                        <a:rPr lang="en-US" sz="1100" kern="100">
                          <a:effectLst/>
                        </a:rPr>
                        <a:t>606</a:t>
                      </a:r>
                      <a:r>
                        <a:rPr lang="zh-CN" sz="1100" kern="100">
                          <a:effectLst/>
                        </a:rPr>
                        <a:t>室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8</a:t>
                      </a:r>
                      <a:r>
                        <a:rPr lang="zh-CN" sz="1100" kern="100" dirty="0">
                          <a:effectLst/>
                        </a:rPr>
                        <a:t>月</a:t>
                      </a:r>
                      <a:r>
                        <a:rPr lang="en-US" sz="1100" kern="100" dirty="0">
                          <a:effectLst/>
                        </a:rPr>
                        <a:t>30</a:t>
                      </a:r>
                      <a:r>
                        <a:rPr lang="zh-CN" sz="1100" kern="100" dirty="0">
                          <a:effectLst/>
                        </a:rPr>
                        <a:t>日</a:t>
                      </a:r>
                      <a:r>
                        <a:rPr lang="en-US" sz="1100" kern="100" dirty="0">
                          <a:effectLst/>
                        </a:rPr>
                        <a:t>  10:40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记录人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臧林顿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extLst>
                  <a:ext uri="{0D108BD9-81ED-4DB2-BD59-A6C34878D82A}">
                    <a16:rowId xmlns:a16="http://schemas.microsoft.com/office/drawing/2014/main" val="3164637996"/>
                  </a:ext>
                </a:extLst>
              </a:tr>
              <a:tr h="191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参加人员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林湛，张以宁，殷满鑫，杜梁楷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980" marR="99980" marT="49990" marB="4999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464391"/>
                  </a:ext>
                </a:extLst>
              </a:tr>
              <a:tr h="191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到会情况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林湛，张以宁，殷满鑫，杜梁楷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980" marR="99980" marT="49990" marB="4999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558444"/>
                  </a:ext>
                </a:extLst>
              </a:tr>
              <a:tr h="191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会议议题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‘机器学习</a:t>
                      </a:r>
                      <a:r>
                        <a:rPr lang="en-US" sz="1100" kern="100">
                          <a:effectLst/>
                        </a:rPr>
                        <a:t>APT</a:t>
                      </a:r>
                      <a:r>
                        <a:rPr lang="zh-CN" sz="1100" kern="100">
                          <a:effectLst/>
                        </a:rPr>
                        <a:t>检测‘的未来一周编码方面工作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980" marR="99980" marT="49990" marB="4999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324092"/>
                  </a:ext>
                </a:extLst>
              </a:tr>
              <a:tr h="8748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会议内容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985" marR="74985" marT="0" marB="0"/>
                </a:tc>
                <a:tc gridSpan="4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由组长确定会议讨论内容，本次会议主要是林湛组长与殷满鑫，张以宁，杜梁楷组员讨论接下来一周的编码工作，并重新对组员划分了工作，讨论了项目点的编码方向，并尝试使用编码进行了小样本集的运行与分析，获得了结果。各个组员认真参与讨论，发表自己的意见。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本次会议结束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980" marR="99980" marT="49990" marB="4999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93143"/>
                  </a:ext>
                </a:extLst>
              </a:tr>
            </a:tbl>
          </a:graphicData>
        </a:graphic>
      </p:graphicFrame>
      <p:pic>
        <p:nvPicPr>
          <p:cNvPr id="1026" name="图片 2">
            <a:extLst>
              <a:ext uri="{FF2B5EF4-FFF2-40B4-BE49-F238E27FC236}">
                <a16:creationId xmlns:a16="http://schemas.microsoft.com/office/drawing/2014/main" id="{13B7057C-95EF-4B7C-990F-F63DC5AF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41" y="4170706"/>
            <a:ext cx="2535535" cy="20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6C7DFE-AAD5-4E99-9906-28A78B3AF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820337"/>
            <a:ext cx="5518150" cy="4127576"/>
          </a:xfrm>
          <a:prstGeom prst="rect">
            <a:avLst/>
          </a:prstGeom>
        </p:spPr>
      </p:pic>
      <p:pic>
        <p:nvPicPr>
          <p:cNvPr id="1025" name="图片 2">
            <a:extLst>
              <a:ext uri="{FF2B5EF4-FFF2-40B4-BE49-F238E27FC236}">
                <a16:creationId xmlns:a16="http://schemas.microsoft.com/office/drawing/2014/main" id="{46EA359C-CCF6-4C60-82FF-0737B41B9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83063" cy="340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90146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相关文档</a:t>
            </a:r>
          </a:p>
        </p:txBody>
      </p:sp>
      <p:pic>
        <p:nvPicPr>
          <p:cNvPr id="14" name="图片占位符 3">
            <a:extLst>
              <a:ext uri="{FF2B5EF4-FFF2-40B4-BE49-F238E27FC236}">
                <a16:creationId xmlns:a16="http://schemas.microsoft.com/office/drawing/2014/main" id="{35A9FAEA-7235-41DE-A68D-FADE7302EC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5433" y="1351810"/>
            <a:ext cx="2525713" cy="4392769"/>
          </a:xfrm>
          <a:prstGeom prst="rect">
            <a:avLst/>
          </a:prstGeom>
        </p:spPr>
      </p:pic>
      <p:pic>
        <p:nvPicPr>
          <p:cNvPr id="15" name="图片占位符 10">
            <a:extLst>
              <a:ext uri="{FF2B5EF4-FFF2-40B4-BE49-F238E27FC236}">
                <a16:creationId xmlns:a16="http://schemas.microsoft.com/office/drawing/2014/main" id="{9587D53A-26AB-41A2-A045-23EC9DF178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2975" y="1351810"/>
            <a:ext cx="2525713" cy="43927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BCB21A-6BAE-46FD-94C5-B9FB36D9A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4" y="1360274"/>
            <a:ext cx="4791744" cy="37533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D171B3-0878-494C-93FC-BDF4FA95D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600" y="1360274"/>
            <a:ext cx="4677428" cy="214342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1D80D00-488C-4CE2-89FD-236AF9C9791E}"/>
              </a:ext>
            </a:extLst>
          </p:cNvPr>
          <p:cNvSpPr txBox="1"/>
          <p:nvPr/>
        </p:nvSpPr>
        <p:spPr>
          <a:xfrm>
            <a:off x="2989385" y="2399183"/>
            <a:ext cx="2373923" cy="50558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0F78955-ACB0-4E37-9091-3C8DE4D29A3F}"/>
              </a:ext>
            </a:extLst>
          </p:cNvPr>
          <p:cNvSpPr txBox="1"/>
          <p:nvPr/>
        </p:nvSpPr>
        <p:spPr>
          <a:xfrm>
            <a:off x="8489715" y="2399183"/>
            <a:ext cx="2373923" cy="505588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工作计划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52D8EF-B83A-4DE4-B433-4B7729077075}"/>
              </a:ext>
            </a:extLst>
          </p:cNvPr>
          <p:cNvSpPr/>
          <p:nvPr/>
        </p:nvSpPr>
        <p:spPr>
          <a:xfrm>
            <a:off x="3624883" y="3006104"/>
            <a:ext cx="2084105" cy="2783520"/>
          </a:xfrm>
          <a:prstGeom prst="rect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A3E397-537B-4E79-8DF8-93A6BDC9CE0F}"/>
              </a:ext>
            </a:extLst>
          </p:cNvPr>
          <p:cNvSpPr/>
          <p:nvPr/>
        </p:nvSpPr>
        <p:spPr>
          <a:xfrm>
            <a:off x="9221698" y="3006104"/>
            <a:ext cx="2084105" cy="2783520"/>
          </a:xfrm>
          <a:prstGeom prst="rect">
            <a:avLst/>
          </a:pr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B29225-F463-43CA-8DD4-D514BD8E0A64}"/>
              </a:ext>
            </a:extLst>
          </p:cNvPr>
          <p:cNvSpPr txBox="1"/>
          <p:nvPr/>
        </p:nvSpPr>
        <p:spPr>
          <a:xfrm>
            <a:off x="3686519" y="3192671"/>
            <a:ext cx="2080780" cy="2305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形成了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会议记录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概要设计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需求分析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项目管理计划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文档规范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工作计划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等文档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23A5F7-5CF0-49EA-92C9-DA45801B2712}"/>
              </a:ext>
            </a:extLst>
          </p:cNvPr>
          <p:cNvSpPr txBox="1"/>
          <p:nvPr/>
        </p:nvSpPr>
        <p:spPr>
          <a:xfrm>
            <a:off x="9280009" y="3198180"/>
            <a:ext cx="1662646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每个主要角色完成了接下来的工作计划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73874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336758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谢谢观看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敬请各位老师批评指正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41CD5C-FFFA-4995-8EEA-070AB8DE8083}"/>
              </a:ext>
            </a:extLst>
          </p:cNvPr>
          <p:cNvSpPr txBox="1"/>
          <p:nvPr/>
        </p:nvSpPr>
        <p:spPr>
          <a:xfrm>
            <a:off x="5052591" y="4089237"/>
            <a:ext cx="210062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答辩人：臧宝宝</a:t>
            </a:r>
            <a:endParaRPr kumimoji="0" lang="en-US" altLang="zh-CN" sz="1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导师 ： 王勇</a:t>
            </a:r>
            <a:endParaRPr kumimoji="0" lang="en-US" altLang="zh-CN" sz="1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工作进度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Work progress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52882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进度概述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BE1C98-D69E-4198-8080-8C3EC0C4A11B}"/>
              </a:ext>
            </a:extLst>
          </p:cNvPr>
          <p:cNvSpPr/>
          <p:nvPr/>
        </p:nvSpPr>
        <p:spPr>
          <a:xfrm>
            <a:off x="660400" y="1035414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任意多边形: 形状 5">
            <a:extLst>
              <a:ext uri="{FF2B5EF4-FFF2-40B4-BE49-F238E27FC236}">
                <a16:creationId xmlns:a16="http://schemas.microsoft.com/office/drawing/2014/main" id="{C7447A84-8FCE-492E-ABFD-D19DFC9C4ACC}"/>
              </a:ext>
            </a:extLst>
          </p:cNvPr>
          <p:cNvSpPr/>
          <p:nvPr/>
        </p:nvSpPr>
        <p:spPr>
          <a:xfrm>
            <a:off x="660401" y="2847607"/>
            <a:ext cx="10769599" cy="199292"/>
          </a:xfrm>
          <a:custGeom>
            <a:avLst/>
            <a:gdLst>
              <a:gd name="connsiteX0" fmla="*/ 0 w 9683261"/>
              <a:gd name="connsiteY0" fmla="*/ 211015 h 211015"/>
              <a:gd name="connsiteX1" fmla="*/ 9683261 w 9683261"/>
              <a:gd name="connsiteY1" fmla="*/ 211015 h 211015"/>
              <a:gd name="connsiteX2" fmla="*/ 9319846 w 9683261"/>
              <a:gd name="connsiteY2" fmla="*/ 0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83261" h="211015">
                <a:moveTo>
                  <a:pt x="0" y="211015"/>
                </a:moveTo>
                <a:lnTo>
                  <a:pt x="9683261" y="211015"/>
                </a:lnTo>
                <a:lnTo>
                  <a:pt x="9319846" y="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EC03B8C-AA0D-419C-B5FF-3BD1CC0B3A96}"/>
              </a:ext>
            </a:extLst>
          </p:cNvPr>
          <p:cNvSpPr/>
          <p:nvPr/>
        </p:nvSpPr>
        <p:spPr>
          <a:xfrm>
            <a:off x="1664680" y="2601422"/>
            <a:ext cx="914400" cy="914400"/>
          </a:xfrm>
          <a:prstGeom prst="ellipse">
            <a:avLst/>
          </a:prstGeom>
          <a:solidFill>
            <a:srgbClr val="006C3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E206E47-54ED-441B-9BE1-DF699F86D91A}"/>
              </a:ext>
            </a:extLst>
          </p:cNvPr>
          <p:cNvSpPr/>
          <p:nvPr/>
        </p:nvSpPr>
        <p:spPr>
          <a:xfrm>
            <a:off x="3651740" y="2601422"/>
            <a:ext cx="914400" cy="914400"/>
          </a:xfrm>
          <a:prstGeom prst="ellipse">
            <a:avLst/>
          </a:prstGeom>
          <a:solidFill>
            <a:srgbClr val="006C3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9F32620-BC6D-4AAD-B2EA-AF5F3E32D3AC}"/>
              </a:ext>
            </a:extLst>
          </p:cNvPr>
          <p:cNvSpPr/>
          <p:nvPr/>
        </p:nvSpPr>
        <p:spPr>
          <a:xfrm>
            <a:off x="5416061" y="2419220"/>
            <a:ext cx="1359877" cy="1359877"/>
          </a:xfrm>
          <a:prstGeom prst="ellipse">
            <a:avLst/>
          </a:prstGeom>
          <a:solidFill>
            <a:srgbClr val="006C3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EAA1B52-CBF1-4015-82F0-3F8BB31780F2}"/>
              </a:ext>
            </a:extLst>
          </p:cNvPr>
          <p:cNvSpPr/>
          <p:nvPr/>
        </p:nvSpPr>
        <p:spPr>
          <a:xfrm>
            <a:off x="762586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04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BA2D12F-FB9D-4D98-BCCA-CCCB4FBD1B72}"/>
              </a:ext>
            </a:extLst>
          </p:cNvPr>
          <p:cNvSpPr/>
          <p:nvPr/>
        </p:nvSpPr>
        <p:spPr>
          <a:xfrm>
            <a:off x="9614334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05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5AD509-2F33-419B-9476-4684F56BF68B}"/>
              </a:ext>
            </a:extLst>
          </p:cNvPr>
          <p:cNvSpPr txBox="1"/>
          <p:nvPr/>
        </p:nvSpPr>
        <p:spPr>
          <a:xfrm>
            <a:off x="1162410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前期准备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DD53B01-968A-473F-A0B6-DE60E56F4D49}"/>
              </a:ext>
            </a:extLst>
          </p:cNvPr>
          <p:cNvSpPr txBox="1"/>
          <p:nvPr/>
        </p:nvSpPr>
        <p:spPr>
          <a:xfrm>
            <a:off x="1138964" y="3961299"/>
            <a:ext cx="1918939" cy="166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需求分析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项目管理方法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功能设计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经济决策计划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工作安排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110F6F-90A6-4C43-940A-43559437E9BF}"/>
              </a:ext>
            </a:extLst>
          </p:cNvPr>
          <p:cNvSpPr txBox="1"/>
          <p:nvPr/>
        </p:nvSpPr>
        <p:spPr>
          <a:xfrm>
            <a:off x="5138751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编码训练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E99A0B9-345A-4B16-ADDF-9D002B5871CD}"/>
              </a:ext>
            </a:extLst>
          </p:cNvPr>
          <p:cNvSpPr txBox="1"/>
          <p:nvPr/>
        </p:nvSpPr>
        <p:spPr>
          <a:xfrm>
            <a:off x="7136629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整合测试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0C74E22-670C-4A73-8B0D-95289608290F}"/>
              </a:ext>
            </a:extLst>
          </p:cNvPr>
          <p:cNvSpPr txBox="1"/>
          <p:nvPr/>
        </p:nvSpPr>
        <p:spPr>
          <a:xfrm>
            <a:off x="9112065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完善总结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E0283E2-F76D-4960-BEF7-BAC8030BF795}"/>
              </a:ext>
            </a:extLst>
          </p:cNvPr>
          <p:cNvSpPr txBox="1"/>
          <p:nvPr/>
        </p:nvSpPr>
        <p:spPr>
          <a:xfrm>
            <a:off x="3149470" y="3961299"/>
            <a:ext cx="1918939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开发环境确定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训练集预处理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确定数据结构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56286A3-4399-43AB-83AB-2EC0D1CFEBC7}"/>
              </a:ext>
            </a:extLst>
          </p:cNvPr>
          <p:cNvSpPr txBox="1"/>
          <p:nvPr/>
        </p:nvSpPr>
        <p:spPr>
          <a:xfrm>
            <a:off x="5142625" y="3961299"/>
            <a:ext cx="1918939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批量处理训练集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训练模型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准备云服务器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B27D5C7-61A2-4D9E-B474-30E6B8659165}"/>
              </a:ext>
            </a:extLst>
          </p:cNvPr>
          <p:cNvSpPr txBox="1"/>
          <p:nvPr/>
        </p:nvSpPr>
        <p:spPr>
          <a:xfrm>
            <a:off x="3158976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系统设计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1833742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3833230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5844000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7843488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9818592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E984ED1-CBB5-43CA-9BAD-712EBDE717BC}"/>
              </a:ext>
            </a:extLst>
          </p:cNvPr>
          <p:cNvSpPr txBox="1"/>
          <p:nvPr/>
        </p:nvSpPr>
        <p:spPr>
          <a:xfrm>
            <a:off x="7135645" y="3983548"/>
            <a:ext cx="2086053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整合系统 </a:t>
            </a: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进行中</a:t>
            </a:r>
            <a:endParaRPr kumimoji="0" lang="en-US" altLang="zh-CN" sz="16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46707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4462CA-B802-4C4D-AAFE-82A06AC6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96" y="853889"/>
            <a:ext cx="4744112" cy="47822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二段二图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89DAE2-0E46-4D63-9F6E-F5C0BFC8C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1" y="853889"/>
            <a:ext cx="5258534" cy="48107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3A90D00-9818-4123-AA45-F6BE003B2AD7}"/>
              </a:ext>
            </a:extLst>
          </p:cNvPr>
          <p:cNvSpPr txBox="1"/>
          <p:nvPr/>
        </p:nvSpPr>
        <p:spPr>
          <a:xfrm>
            <a:off x="4036881" y="3043716"/>
            <a:ext cx="2074984" cy="24818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运用随机森林和神经网络各三种策略判断</a:t>
            </a:r>
            <a:r>
              <a:rPr lang="en-US" altLang="zh-CN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APT</a:t>
            </a: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的类型。</a:t>
            </a:r>
            <a:endParaRPr lang="en-US" altLang="zh-CN" sz="18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各项指标均为</a:t>
            </a:r>
            <a:r>
              <a:rPr lang="en-US" altLang="zh-CN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90%</a:t>
            </a: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左右</a:t>
            </a:r>
            <a:endParaRPr lang="en-US" altLang="zh-CN" sz="18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D80D00-488C-4CE2-89FD-236AF9C9791E}"/>
              </a:ext>
            </a:extLst>
          </p:cNvPr>
          <p:cNvSpPr txBox="1"/>
          <p:nvPr/>
        </p:nvSpPr>
        <p:spPr>
          <a:xfrm>
            <a:off x="2989385" y="2399183"/>
            <a:ext cx="2757183" cy="50558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APT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类型判断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456B50-B7AA-4F92-81EB-2AE8DE599EC1}"/>
              </a:ext>
            </a:extLst>
          </p:cNvPr>
          <p:cNvSpPr txBox="1"/>
          <p:nvPr/>
        </p:nvSpPr>
        <p:spPr>
          <a:xfrm>
            <a:off x="9675079" y="3043716"/>
            <a:ext cx="2074984" cy="24849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运用随机森林和神经网络各三种策略判断</a:t>
            </a:r>
            <a:r>
              <a:rPr lang="en-US" altLang="zh-CN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APT</a:t>
            </a: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的来源（国家）。</a:t>
            </a:r>
            <a:endParaRPr lang="en-US" altLang="zh-CN" sz="18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各项指标均为</a:t>
            </a:r>
            <a:r>
              <a:rPr lang="en-US" altLang="zh-CN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90%</a:t>
            </a: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左右</a:t>
            </a:r>
            <a:endParaRPr lang="en-US" altLang="zh-CN" sz="18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0F78955-ACB0-4E37-9091-3C8DE4D29A3F}"/>
              </a:ext>
            </a:extLst>
          </p:cNvPr>
          <p:cNvSpPr txBox="1"/>
          <p:nvPr/>
        </p:nvSpPr>
        <p:spPr>
          <a:xfrm>
            <a:off x="8489715" y="2399183"/>
            <a:ext cx="2935261" cy="505588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APT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来源判断</a:t>
            </a:r>
          </a:p>
        </p:txBody>
      </p:sp>
    </p:spTree>
    <p:extLst>
      <p:ext uri="{BB962C8B-B14F-4D97-AF65-F5344CB8AC3E}">
        <p14:creationId xmlns:p14="http://schemas.microsoft.com/office/powerpoint/2010/main" val="399975349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项目概况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Project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05192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AE9ADA-862D-41EB-9968-E0DE3B427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590" y="0"/>
            <a:ext cx="8521534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37852C-25CD-4C9B-8647-C23C26D85983}"/>
              </a:ext>
            </a:extLst>
          </p:cNvPr>
          <p:cNvSpPr/>
          <p:nvPr/>
        </p:nvSpPr>
        <p:spPr>
          <a:xfrm>
            <a:off x="4512800" y="1028700"/>
            <a:ext cx="7338786" cy="50038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004078" y="1526968"/>
            <a:ext cx="6428799" cy="66357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/>
                <a:ea typeface="微软雅黑" panose="020B0503020204020204" pitchFamily="34" charset="-122"/>
                <a:cs typeface="+mj-cs"/>
              </a:rPr>
              <a:t>项目管理工具：</a:t>
            </a: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/>
                <a:ea typeface="微软雅黑" panose="020B0503020204020204" pitchFamily="34" charset="-122"/>
                <a:cs typeface="+mj-cs"/>
              </a:rPr>
              <a:t>Project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 Black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">
            <a:extLst>
              <a:ext uri="{FF2B5EF4-FFF2-40B4-BE49-F238E27FC236}">
                <a16:creationId xmlns:a16="http://schemas.microsoft.com/office/drawing/2014/main" id="{1DA08249-D432-4C82-8026-0891E491D811}"/>
              </a:ext>
            </a:extLst>
          </p:cNvPr>
          <p:cNvSpPr txBox="1"/>
          <p:nvPr/>
        </p:nvSpPr>
        <p:spPr>
          <a:xfrm>
            <a:off x="5004078" y="2126626"/>
            <a:ext cx="6299201" cy="760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</a:rPr>
              <a:t>项目经理使用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</a:rPr>
              <a:t>Project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</a:rPr>
              <a:t>来发展计划、为任务分配资源、跟踪进度、管理预算和分析工作量。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5FABF1-86EA-4680-AEA0-7C1ACA191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78" y="2967729"/>
            <a:ext cx="5471687" cy="306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1546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CA37852C-25CD-4C9B-8647-C23C26D85983}"/>
              </a:ext>
            </a:extLst>
          </p:cNvPr>
          <p:cNvSpPr/>
          <p:nvPr/>
        </p:nvSpPr>
        <p:spPr>
          <a:xfrm>
            <a:off x="660401" y="4340888"/>
            <a:ext cx="10858500" cy="1525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文本框">
            <a:extLst>
              <a:ext uri="{FF2B5EF4-FFF2-40B4-BE49-F238E27FC236}">
                <a16:creationId xmlns:a16="http://schemas.microsoft.com/office/drawing/2014/main" id="{1DA08249-D432-4C82-8026-0891E491D811}"/>
              </a:ext>
            </a:extLst>
          </p:cNvPr>
          <p:cNvSpPr txBox="1"/>
          <p:nvPr/>
        </p:nvSpPr>
        <p:spPr>
          <a:xfrm>
            <a:off x="1017778" y="5157329"/>
            <a:ext cx="10143745" cy="757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由于预算使用方式较为简单，故采用</a:t>
            </a:r>
            <a:r>
              <a:rPr lang="en-US" altLang="zh-CN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Excel</a:t>
            </a:r>
            <a:r>
              <a: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进行预算使用统计和计算，并生成报表。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标题 2"/>
          <p:cNvSpPr>
            <a:spLocks noGrp="1"/>
          </p:cNvSpPr>
          <p:nvPr>
            <p:ph type="title"/>
          </p:nvPr>
        </p:nvSpPr>
        <p:spPr>
          <a:xfrm>
            <a:off x="1655639" y="4431739"/>
            <a:ext cx="8643848" cy="701731"/>
          </a:xfrm>
        </p:spPr>
        <p:txBody>
          <a:bodyPr/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经济决策工具：</a:t>
            </a:r>
            <a:r>
              <a:rPr lang="en-US" altLang="zh-CN" sz="4400" dirty="0">
                <a:solidFill>
                  <a:schemeClr val="tx2"/>
                </a:solidFill>
              </a:rPr>
              <a:t>Excel</a:t>
            </a:r>
            <a:endParaRPr lang="zh-CN" altLang="en-US" sz="4400" dirty="0">
              <a:solidFill>
                <a:schemeClr val="tx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FCB60E-2204-4701-B794-116406A9A8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295430"/>
            <a:ext cx="12192000" cy="3915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37B983-768A-4E13-ACE2-092D3095B6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0401" y="366728"/>
            <a:ext cx="3257581" cy="18119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C1032B-3BFF-4C4E-9900-2B0D6AB075C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24435" y="231912"/>
            <a:ext cx="3818129" cy="20635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C06081-3C70-43DC-8A19-C1A557C6B90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88526" y="267764"/>
            <a:ext cx="3818129" cy="20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0380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预算使用概述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886257-6C36-427C-B7AA-FA7EE4E169C6}"/>
              </a:ext>
            </a:extLst>
          </p:cNvPr>
          <p:cNvSpPr/>
          <p:nvPr/>
        </p:nvSpPr>
        <p:spPr>
          <a:xfrm>
            <a:off x="6035377" y="1414753"/>
            <a:ext cx="5483523" cy="427176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DBC86FA7-60BB-440B-A253-740E53A256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339105"/>
              </p:ext>
            </p:extLst>
          </p:nvPr>
        </p:nvGraphicFramePr>
        <p:xfrm>
          <a:off x="6864713" y="1516179"/>
          <a:ext cx="4523398" cy="3314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0BF05D4B-429A-43E4-8ACA-040CF7D7D38B}"/>
              </a:ext>
            </a:extLst>
          </p:cNvPr>
          <p:cNvSpPr/>
          <p:nvPr/>
        </p:nvSpPr>
        <p:spPr>
          <a:xfrm>
            <a:off x="660400" y="1414753"/>
            <a:ext cx="5644467" cy="4271760"/>
          </a:xfrm>
          <a:prstGeom prst="rect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30641D-231F-429F-BA7B-A57491253EBF}"/>
              </a:ext>
            </a:extLst>
          </p:cNvPr>
          <p:cNvSpPr txBox="1"/>
          <p:nvPr/>
        </p:nvSpPr>
        <p:spPr>
          <a:xfrm>
            <a:off x="10041967" y="4364318"/>
            <a:ext cx="1542327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21242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劳务费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BFE64F-8E21-497A-901B-9DA3302BA810}"/>
              </a:ext>
            </a:extLst>
          </p:cNvPr>
          <p:cNvSpPr txBox="1"/>
          <p:nvPr/>
        </p:nvSpPr>
        <p:spPr>
          <a:xfrm>
            <a:off x="6458810" y="4492010"/>
            <a:ext cx="1289117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300" dirty="0">
                <a:solidFill>
                  <a:srgbClr val="A2A2A2"/>
                </a:solidFill>
                <a:latin typeface="Arial"/>
                <a:ea typeface="微软雅黑"/>
              </a:rPr>
              <a:t>4800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餐费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DED58F-150C-424F-AE63-99C95F04472F}"/>
              </a:ext>
            </a:extLst>
          </p:cNvPr>
          <p:cNvSpPr txBox="1"/>
          <p:nvPr/>
        </p:nvSpPr>
        <p:spPr>
          <a:xfrm>
            <a:off x="5877031" y="1534849"/>
            <a:ext cx="1733454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2940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会议费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777CAF8-0EE0-46D1-AD8F-C414DFC9DB19}"/>
              </a:ext>
            </a:extLst>
          </p:cNvPr>
          <p:cNvSpPr txBox="1"/>
          <p:nvPr/>
        </p:nvSpPr>
        <p:spPr>
          <a:xfrm>
            <a:off x="9689971" y="1414753"/>
            <a:ext cx="1559434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15CB3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4000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15CB3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015CB3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专家咨询费</a:t>
            </a:r>
          </a:p>
        </p:txBody>
      </p:sp>
      <p:sp>
        <p:nvSpPr>
          <p:cNvPr id="22" name="任意多边形: 形状 31">
            <a:extLst>
              <a:ext uri="{FF2B5EF4-FFF2-40B4-BE49-F238E27FC236}">
                <a16:creationId xmlns:a16="http://schemas.microsoft.com/office/drawing/2014/main" id="{5E7A2E89-9F9E-4DF8-BC5E-2C0BBAD71909}"/>
              </a:ext>
            </a:extLst>
          </p:cNvPr>
          <p:cNvSpPr/>
          <p:nvPr/>
        </p:nvSpPr>
        <p:spPr>
          <a:xfrm flipH="1">
            <a:off x="8604411" y="2134430"/>
            <a:ext cx="738553" cy="128953"/>
          </a:xfrm>
          <a:custGeom>
            <a:avLst/>
            <a:gdLst>
              <a:gd name="connsiteX0" fmla="*/ 738553 w 738553"/>
              <a:gd name="connsiteY0" fmla="*/ 128953 h 128953"/>
              <a:gd name="connsiteX1" fmla="*/ 586153 w 738553"/>
              <a:gd name="connsiteY1" fmla="*/ 0 h 128953"/>
              <a:gd name="connsiteX2" fmla="*/ 0 w 738553"/>
              <a:gd name="connsiteY2" fmla="*/ 0 h 128953"/>
              <a:gd name="connsiteX3" fmla="*/ 0 w 738553"/>
              <a:gd name="connsiteY3" fmla="*/ 0 h 12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553" h="128953">
                <a:moveTo>
                  <a:pt x="738553" y="128953"/>
                </a:moveTo>
                <a:lnTo>
                  <a:pt x="586153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rgbClr val="015CB3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任意多边形: 形状 18">
            <a:extLst>
              <a:ext uri="{FF2B5EF4-FFF2-40B4-BE49-F238E27FC236}">
                <a16:creationId xmlns:a16="http://schemas.microsoft.com/office/drawing/2014/main" id="{D7C62BCD-1D78-400C-A901-1D326CCF195B}"/>
              </a:ext>
            </a:extLst>
          </p:cNvPr>
          <p:cNvSpPr/>
          <p:nvPr/>
        </p:nvSpPr>
        <p:spPr>
          <a:xfrm>
            <a:off x="7580331" y="4253424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chemeClr val="accent3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任意多边形: 形状 18">
            <a:extLst>
              <a:ext uri="{FF2B5EF4-FFF2-40B4-BE49-F238E27FC236}">
                <a16:creationId xmlns:a16="http://schemas.microsoft.com/office/drawing/2014/main" id="{055C9CD9-5E45-4400-AB2A-E50B25EFBAC0}"/>
              </a:ext>
            </a:extLst>
          </p:cNvPr>
          <p:cNvSpPr/>
          <p:nvPr/>
        </p:nvSpPr>
        <p:spPr>
          <a:xfrm flipH="1">
            <a:off x="9613806" y="4031101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rgbClr val="006C39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FE13DC8-C735-4B75-8166-74675EE9A697}"/>
              </a:ext>
            </a:extLst>
          </p:cNvPr>
          <p:cNvSpPr txBox="1"/>
          <p:nvPr/>
        </p:nvSpPr>
        <p:spPr>
          <a:xfrm>
            <a:off x="7084333" y="5131410"/>
            <a:ext cx="3873143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预算花费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B670A7D-E3AE-4AC1-88BE-39846B849371}"/>
              </a:ext>
            </a:extLst>
          </p:cNvPr>
          <p:cNvCxnSpPr/>
          <p:nvPr/>
        </p:nvCxnSpPr>
        <p:spPr>
          <a:xfrm>
            <a:off x="8451688" y="5457901"/>
            <a:ext cx="1044000" cy="0"/>
          </a:xfrm>
          <a:prstGeom prst="line">
            <a:avLst/>
          </a:prstGeom>
          <a:noFill/>
          <a:ln w="12700" cap="flat" cmpd="sng" algn="ctr">
            <a:solidFill>
              <a:srgbClr val="006C39"/>
            </a:solidFill>
            <a:prstDash val="solid"/>
            <a:miter lim="800000"/>
          </a:ln>
          <a:effectLst/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5966B8C-4272-4DD9-B420-A3E030AFB495}"/>
              </a:ext>
            </a:extLst>
          </p:cNvPr>
          <p:cNvSpPr txBox="1"/>
          <p:nvPr/>
        </p:nvSpPr>
        <p:spPr>
          <a:xfrm>
            <a:off x="1123357" y="2203005"/>
            <a:ext cx="4717737" cy="1404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2021.8.23 – 2021.9.1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总预算 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96966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已花费 </a:t>
            </a:r>
            <a:r>
              <a:rPr lang="en-US" altLang="zh-CN" spc="300" dirty="0">
                <a:solidFill>
                  <a:srgbClr val="FFFFFF"/>
                </a:solidFill>
                <a:latin typeface="Arial"/>
              </a:rPr>
              <a:t>41342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盈余    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887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6F53BBA-37B1-4745-8609-E20815F37E32}"/>
              </a:ext>
            </a:extLst>
          </p:cNvPr>
          <p:cNvSpPr txBox="1"/>
          <p:nvPr/>
        </p:nvSpPr>
        <p:spPr>
          <a:xfrm>
            <a:off x="1055262" y="3686201"/>
            <a:ext cx="1623057" cy="860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800" spc="300">
                <a:gradFill flip="none" rotWithShape="1">
                  <a:gsLst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/>
                    </a:gs>
                  </a:gsLst>
                  <a:lin ang="0" scaled="1"/>
                  <a:tileRect/>
                </a:gradFill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51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%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↑</a:t>
            </a:r>
            <a:endParaRPr kumimoji="0" lang="zh-CN" altLang="en-US" sz="4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5ADB0A5-8546-423D-A03F-926A71FBBE77}"/>
              </a:ext>
            </a:extLst>
          </p:cNvPr>
          <p:cNvSpPr txBox="1"/>
          <p:nvPr/>
        </p:nvSpPr>
        <p:spPr>
          <a:xfrm>
            <a:off x="2786532" y="3686201"/>
            <a:ext cx="1623057" cy="860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</a:rPr>
              <a:t>20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</a:rPr>
              <a:t>%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</a:rPr>
              <a:t>↓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64FA46-1F93-480E-A32B-4F2BC467F5C9}"/>
              </a:ext>
            </a:extLst>
          </p:cNvPr>
          <p:cNvSpPr txBox="1"/>
          <p:nvPr/>
        </p:nvSpPr>
        <p:spPr>
          <a:xfrm>
            <a:off x="4552389" y="3699676"/>
            <a:ext cx="1623057" cy="860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800" spc="300">
                <a:gradFill flip="none" rotWithShape="1">
                  <a:gsLst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/>
                    </a:gs>
                  </a:gsLst>
                  <a:lin ang="0" scaled="1"/>
                  <a:tileRect/>
                </a:gradFill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10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%</a:t>
            </a:r>
            <a:endParaRPr kumimoji="0" lang="zh-CN" altLang="en-US" sz="4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71A1C5-8D6E-4C09-A297-39DE4ED7A9D3}"/>
              </a:ext>
            </a:extLst>
          </p:cNvPr>
          <p:cNvSpPr txBox="1"/>
          <p:nvPr/>
        </p:nvSpPr>
        <p:spPr>
          <a:xfrm>
            <a:off x="1205342" y="4559976"/>
            <a:ext cx="1289118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劳务费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BD20939-E142-416D-AA5C-745AEB1B2FD4}"/>
              </a:ext>
            </a:extLst>
          </p:cNvPr>
          <p:cNvSpPr txBox="1"/>
          <p:nvPr/>
        </p:nvSpPr>
        <p:spPr>
          <a:xfrm>
            <a:off x="2937926" y="4559976"/>
            <a:ext cx="1289118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设备费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7A47F06-56B2-4F69-88BB-3FE03E845989}"/>
              </a:ext>
            </a:extLst>
          </p:cNvPr>
          <p:cNvSpPr txBox="1"/>
          <p:nvPr/>
        </p:nvSpPr>
        <p:spPr>
          <a:xfrm>
            <a:off x="4684772" y="4559976"/>
            <a:ext cx="1289118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专家咨询费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20879D8-3970-4187-B71B-C40A178D99F1}"/>
              </a:ext>
            </a:extLst>
          </p:cNvPr>
          <p:cNvSpPr txBox="1"/>
          <p:nvPr/>
        </p:nvSpPr>
        <p:spPr>
          <a:xfrm>
            <a:off x="6246997" y="2984797"/>
            <a:ext cx="1289117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8360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设备费</a:t>
            </a:r>
          </a:p>
        </p:txBody>
      </p:sp>
      <p:sp>
        <p:nvSpPr>
          <p:cNvPr id="30" name="任意多边形: 形状 18">
            <a:extLst>
              <a:ext uri="{FF2B5EF4-FFF2-40B4-BE49-F238E27FC236}">
                <a16:creationId xmlns:a16="http://schemas.microsoft.com/office/drawing/2014/main" id="{082B9DEC-0C0A-4823-8658-98F10C117B3D}"/>
              </a:ext>
            </a:extLst>
          </p:cNvPr>
          <p:cNvSpPr/>
          <p:nvPr/>
        </p:nvSpPr>
        <p:spPr>
          <a:xfrm>
            <a:off x="7243135" y="3711453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rgbClr val="3F3F3F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任意多边形: 形状 18">
            <a:extLst>
              <a:ext uri="{FF2B5EF4-FFF2-40B4-BE49-F238E27FC236}">
                <a16:creationId xmlns:a16="http://schemas.microsoft.com/office/drawing/2014/main" id="{AF790453-4201-4E36-9359-DCB1BE876788}"/>
              </a:ext>
            </a:extLst>
          </p:cNvPr>
          <p:cNvSpPr/>
          <p:nvPr/>
        </p:nvSpPr>
        <p:spPr>
          <a:xfrm rot="10800000" flipH="1">
            <a:off x="7444985" y="2527374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rgbClr val="A13F0B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685766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1">
    <a:dk1>
      <a:srgbClr val="000000"/>
    </a:dk1>
    <a:lt1>
      <a:srgbClr val="FFFFFF"/>
    </a:lt1>
    <a:dk2>
      <a:srgbClr val="768395"/>
    </a:dk2>
    <a:lt2>
      <a:srgbClr val="F0F0F0"/>
    </a:lt2>
    <a:accent1>
      <a:srgbClr val="006C39"/>
    </a:accent1>
    <a:accent2>
      <a:srgbClr val="01518A"/>
    </a:accent2>
    <a:accent3>
      <a:srgbClr val="A13F0B"/>
    </a:accent3>
    <a:accent4>
      <a:srgbClr val="A13F0B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  <a:fontScheme name="自定义 3">
    <a:majorFont>
      <a:latin typeface="Arial Black"/>
      <a:ea typeface="启功字体简体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1265</Words>
  <Application>Microsoft Office PowerPoint</Application>
  <PresentationFormat>宽屏</PresentationFormat>
  <Paragraphs>203</Paragraphs>
  <Slides>22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微软雅黑</vt:lpstr>
      <vt:lpstr>微软雅黑 Light</vt:lpstr>
      <vt:lpstr>Arial</vt:lpstr>
      <vt:lpstr>Arial Black</vt:lpstr>
      <vt:lpstr>Century Gothic</vt:lpstr>
      <vt:lpstr>Times New Roman</vt:lpstr>
      <vt:lpstr>Wingdings 3</vt:lpstr>
      <vt:lpstr>1_Office 主题​​</vt:lpstr>
      <vt:lpstr>基于机器学习的APT检测 第三次汇报</vt:lpstr>
      <vt:lpstr>PowerPoint 演示文稿</vt:lpstr>
      <vt:lpstr>PowerPoint 演示文稿</vt:lpstr>
      <vt:lpstr>进度概述</vt:lpstr>
      <vt:lpstr>二段二图</vt:lpstr>
      <vt:lpstr>PowerPoint 演示文稿</vt:lpstr>
      <vt:lpstr>PowerPoint 演示文稿</vt:lpstr>
      <vt:lpstr>经济决策工具：Excel</vt:lpstr>
      <vt:lpstr>预算使用概述</vt:lpstr>
      <vt:lpstr>PowerPoint 演示文稿</vt:lpstr>
      <vt:lpstr>测试计划</vt:lpstr>
      <vt:lpstr>分类模型评价指标</vt:lpstr>
      <vt:lpstr>分类模型评价指标</vt:lpstr>
      <vt:lpstr>分类模型评价指标</vt:lpstr>
      <vt:lpstr>评价APT分类模型的特殊方法</vt:lpstr>
      <vt:lpstr>PowerPoint 演示文稿</vt:lpstr>
      <vt:lpstr>遇到的困难</vt:lpstr>
      <vt:lpstr>PowerPoint 演示文稿</vt:lpstr>
      <vt:lpstr>选题介绍</vt:lpstr>
      <vt:lpstr>工作会议</vt:lpstr>
      <vt:lpstr>相关文档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殷 满鑫</dc:creator>
  <cp:lastModifiedBy>殷 满鑫</cp:lastModifiedBy>
  <cp:revision>84</cp:revision>
  <dcterms:created xsi:type="dcterms:W3CDTF">2021-08-26T12:45:33Z</dcterms:created>
  <dcterms:modified xsi:type="dcterms:W3CDTF">2021-09-01T16:43:59Z</dcterms:modified>
</cp:coreProperties>
</file>